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ink/ink8.xml" ContentType="application/inkml+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ink/ink6.xml" ContentType="application/inkml+xml"/>
  <Override PartName="/ppt/ink/ink7.xml" ContentType="application/inkml+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4.xml" ContentType="application/inkml+xml"/>
  <Override PartName="/ppt/ink/ink5.xml" ContentType="application/inkml+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57" r:id="rId4"/>
    <p:sldId id="258" r:id="rId5"/>
    <p:sldId id="270" r:id="rId6"/>
    <p:sldId id="271" r:id="rId7"/>
    <p:sldId id="265" r:id="rId8"/>
    <p:sldId id="259" r:id="rId9"/>
    <p:sldId id="266" r:id="rId10"/>
    <p:sldId id="261" r:id="rId11"/>
    <p:sldId id="269" r:id="rId12"/>
    <p:sldId id="268" r:id="rId13"/>
    <p:sldId id="263" r:id="rId14"/>
    <p:sldId id="273" r:id="rId15"/>
    <p:sldId id="274" r:id="rId1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75977" autoAdjust="0"/>
  </p:normalViewPr>
  <p:slideViewPr>
    <p:cSldViewPr snapToGrid="0">
      <p:cViewPr varScale="1">
        <p:scale>
          <a:sx n="49" d="100"/>
          <a:sy n="49" d="100"/>
        </p:scale>
        <p:origin x="-102" y="-4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1T09:49:02.071"/>
    </inkml:context>
    <inkml:brush xml:id="br0">
      <inkml:brushProperty name="width" value="0.1" units="cm"/>
      <inkml:brushProperty name="height" value="0.1" units="cm"/>
      <inkml:brushProperty name="color" value="#E71224"/>
    </inkml:brush>
  </inkml:definitions>
  <inkml:trace contextRef="#ctx0" brushRef="#br0">3798 1 24575,'1556'0'0,"-1521"1"0,0 2 0,0 1 0,0 2 0,-1 1 0,0 2 0,0 0 0,-1 2 0,35 17 0,-5-3 0,1-4 0,0-1 0,2-4 0,95 13 0,-91-16 0,96 30 0,-10-1 0,101 26 0,-146-35 0,149 25 0,328 38 0,-557-91 0,-1-1 0,0 1 0,-1 1 0,0 2 0,0 1 0,33 14 0,-7 3 0,2-3 0,64 18 0,-86-30 0,0 1 0,0 1 0,56 31 0,-76-36 0,0 1 0,-1 1 0,0 0 0,-1 0 0,0 1 0,-1 1 0,0 0 0,-1 1 0,0 0 0,9 16 0,-8-8 0,78 128 0,-74-125 0,1-2 0,1 0 0,1-1 0,26 22 0,-29-31 0,1 0 0,0-2 0,22 11 0,-22-12 0,-1 0 0,0 0 0,0 2 0,22 19 0,14 19 0,49 63 0,-84-90 0,-1 0 0,-1 1 0,-1 1 0,-1 0 0,18 51 0,64 160 0,-27-74 0,8 24 0,-68-152 0,-2 0 0,-1 1 0,-2-1 0,-2 51 0,-1-44 0,2 0 0,11 66 0,1-24 0,-3 1 0,-5 0 0,-5 91 0,1-134 0,2 0 0,14 60 0,5 47 0,-20-120 0,-3 0 0,0 0 0,-2 0 0,-1-1 0,-1 1 0,-1-1 0,-2 1 0,-1-2 0,-12 28 0,-12 22 0,17-37 0,-2 0 0,-2-1 0,-42 62 0,-311 434 0,340-489 0,-3-2 0,-1-1 0,-2-2 0,-48 38 0,-18 19 0,62-60 0,-1-1 0,-2-3 0,-2-1 0,-63 32 0,43-25 0,-73 54 0,92-62 0,0-1 0,-2-2 0,-1-2 0,-71 25 0,-65 31 0,122-50 0,-2-4 0,-1-2 0,-95 23 0,-220 27 0,-52-20 0,-3-17 0,-585-19 0,445-20 0,547 3 0,0 1 0,0 1 0,-39 10 0,34-5 0,-69 6 0,-402-11 0,259-7 0,-687 3 0,873-4 0,1-2 0,0-3 0,1-2 0,0-2 0,1-3 0,-103-41 0,131 43 0,-1-1 0,-30-21 0,-34-16 0,-251-133 0,157 78 0,25 29 0,110 55 0,2-3 0,1-1 0,-77-54 0,123 76 0,1 0 0,-1 0 0,1-1 0,1 1 0,-1-1 0,1 0 0,0 0 0,0 0 0,1 0 0,0-1 0,-3-7 0,0-6 0,2-1 0,-4-28 0,5 30 0,0 0 0,-1 0 0,-9-26 0,-38-100 0,37 99 0,-2 0 0,-3 0 0,-39-69 0,42 86 0,1-1 0,-12-36 0,-19-39 0,30 71 0,2 0 0,1-1 0,-9-44 0,10 31 0,-22-52 0,8 42 0,9 23 0,2-1 0,-12-44 0,11 28 0,-42-93 0,39 106 0,3 0 0,1-2 0,2 1 0,-8-51 0,11-20 0,10-163 0,3 116 0,-2 135 0,2 0 0,0 1 0,1 0 0,13-38 0,42-87 0,-16 45 0,-31 69 0,2 0 0,19-31 0,-24 50 0,1 0 0,0 1 0,1 0 0,0 0 0,2 1 0,20-17 0,108-64 0,-99 68 0,0-2 0,58-50 0,-31 19 0,82-52 0,-19 15 0,-97 67 0,369-261 0,-51 90 0,-218 118 0,-98 56 0,2 2 0,1 1 0,2 1 0,60-21 0,159-56 0,-188 68 0,22-16 0,-71 33 0,1 0 0,0 2 0,1 1 0,31-8 0,25 0 0,-45 11 0,-1-1 0,1-1 0,-1-2 0,-1-1 0,56-28 0,70-39 0,-102 52 0,66-39 0,-85 39 0,2 3 0,1 1 0,1 2 0,1 1 0,53-14 0,-51 20-1365,-4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3T07:31:01.810"/>
    </inkml:context>
    <inkml:brush xml:id="br0">
      <inkml:brushProperty name="width" value="0.1" units="cm"/>
      <inkml:brushProperty name="height" value="0.1" units="cm"/>
      <inkml:brushProperty name="color" value="#004F8B"/>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3T07:46:28.81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3T07:48:27.65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3T07:46:28.81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3T07:48:27.65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3T07:46:28.819"/>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3T07:48:27.658"/>
    </inkml:context>
    <inkml:brush xml:id="br0">
      <inkml:brushProperty name="width" value="0.2" units="cm"/>
      <inkml:brushProperty name="height" value="1.2" units="cm"/>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4C04420-A4FD-4974-9360-ED980F456F66}" type="datetimeFigureOut">
              <a:rPr kumimoji="1" lang="ja-JP" altLang="en-US" smtClean="0"/>
              <a:pPr/>
              <a:t>2025/10/2</a:t>
            </a:fld>
            <a:endParaRPr kumimoji="1" lang="ja-JP" altLang="en-US"/>
          </a:p>
        </p:txBody>
      </p:sp>
      <p:sp>
        <p:nvSpPr>
          <p:cNvPr id="4" name="スライド イメージ プレースホル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C3CD2E9-C784-4081-9DF6-8254A0C7A78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サルコペニアという単語は、ギリシャ語で筋肉を表す「</a:t>
            </a:r>
            <a:r>
              <a:rPr kumimoji="1" lang="en-US" altLang="ja-JP" sz="1200" b="0" i="0" kern="1200" dirty="0" err="1">
                <a:solidFill>
                  <a:schemeClr val="tx1"/>
                </a:solidFill>
                <a:effectLst/>
                <a:latin typeface="+mn-lt"/>
                <a:ea typeface="+mn-ea"/>
                <a:cs typeface="+mn-cs"/>
              </a:rPr>
              <a:t>sarco</a:t>
            </a:r>
            <a:r>
              <a:rPr kumimoji="1" lang="ja-JP" altLang="en-US" sz="1200" b="0" i="0" kern="1200" dirty="0">
                <a:solidFill>
                  <a:schemeClr val="tx1"/>
                </a:solidFill>
                <a:effectLst/>
                <a:latin typeface="+mn-lt"/>
                <a:ea typeface="+mn-ea"/>
                <a:cs typeface="+mn-cs"/>
              </a:rPr>
              <a:t>（サルコ</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」と喪失を表す「</a:t>
            </a:r>
            <a:r>
              <a:rPr kumimoji="1" lang="en-US" altLang="ja-JP" sz="1200" b="0" i="0" kern="1200" dirty="0" err="1">
                <a:solidFill>
                  <a:schemeClr val="tx1"/>
                </a:solidFill>
                <a:effectLst/>
                <a:latin typeface="+mn-lt"/>
                <a:ea typeface="+mn-ea"/>
                <a:cs typeface="+mn-cs"/>
              </a:rPr>
              <a:t>penia</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ぺニア</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」からの造語です。日本語では「筋肉減弱症」と訳されることもあります。サルコペニアは、</a:t>
            </a:r>
            <a:r>
              <a:rPr kumimoji="1" lang="en-US" altLang="ja-JP" sz="1200" b="0" i="0" kern="1200" dirty="0">
                <a:solidFill>
                  <a:schemeClr val="tx1"/>
                </a:solidFill>
                <a:effectLst/>
                <a:latin typeface="+mn-lt"/>
                <a:ea typeface="+mn-ea"/>
                <a:cs typeface="+mn-cs"/>
              </a:rPr>
              <a:t>1989 </a:t>
            </a:r>
            <a:r>
              <a:rPr kumimoji="1" lang="ja-JP" altLang="en-US" sz="1200" b="0" i="0" kern="1200" dirty="0">
                <a:solidFill>
                  <a:schemeClr val="tx1"/>
                </a:solidFill>
                <a:effectLst/>
                <a:latin typeface="+mn-lt"/>
                <a:ea typeface="+mn-ea"/>
                <a:cs typeface="+mn-cs"/>
              </a:rPr>
              <a:t>年に提唱され、その後、</a:t>
            </a:r>
            <a:r>
              <a:rPr kumimoji="1" lang="en-US" altLang="ja-JP" sz="1200" b="0" i="0" kern="1200" dirty="0">
                <a:solidFill>
                  <a:schemeClr val="tx1"/>
                </a:solidFill>
                <a:effectLst/>
                <a:latin typeface="+mn-lt"/>
                <a:ea typeface="+mn-ea"/>
                <a:cs typeface="+mn-cs"/>
              </a:rPr>
              <a:t>2010</a:t>
            </a:r>
            <a:r>
              <a:rPr kumimoji="1" lang="ja-JP" altLang="en-US" sz="1200" b="0" i="0" kern="1200" dirty="0">
                <a:solidFill>
                  <a:schemeClr val="tx1"/>
                </a:solidFill>
                <a:effectLst/>
                <a:latin typeface="+mn-lt"/>
                <a:ea typeface="+mn-ea"/>
                <a:cs typeface="+mn-cs"/>
              </a:rPr>
              <a:t>年にヨーロッパの研究チームによって、「筋肉量と筋力の減少に特徴づけられる症候群で、身体機能障害、</a:t>
            </a:r>
            <a:r>
              <a:rPr kumimoji="1" lang="en-US" altLang="ja-JP" sz="1200" b="0" i="0" kern="1200" dirty="0">
                <a:solidFill>
                  <a:schemeClr val="tx1"/>
                </a:solidFill>
                <a:effectLst/>
                <a:latin typeface="+mn-lt"/>
                <a:ea typeface="+mn-ea"/>
                <a:cs typeface="+mn-cs"/>
              </a:rPr>
              <a:t>QOL</a:t>
            </a:r>
            <a:r>
              <a:rPr kumimoji="1" lang="ja-JP" altLang="en-US" sz="1200" b="0" i="0" kern="1200" dirty="0">
                <a:solidFill>
                  <a:schemeClr val="tx1"/>
                </a:solidFill>
                <a:effectLst/>
                <a:latin typeface="+mn-lt"/>
                <a:ea typeface="+mn-ea"/>
                <a:cs typeface="+mn-cs"/>
              </a:rPr>
              <a:t>低下、死亡リスクを伴う」と定義されました。</a:t>
            </a:r>
          </a:p>
          <a:p>
            <a:r>
              <a:rPr kumimoji="1" lang="ja-JP" altLang="en-US" sz="1200" b="0" i="0" kern="1200" dirty="0">
                <a:solidFill>
                  <a:schemeClr val="tx1"/>
                </a:solidFill>
                <a:effectLst/>
                <a:latin typeface="+mn-lt"/>
                <a:ea typeface="+mn-ea"/>
                <a:cs typeface="+mn-cs"/>
              </a:rPr>
              <a:t>　サルコペニアとは、加齢や疾患により筋肉量が減少し、全身の筋力低下および身体機能の低下が生じる状態です。食事の量やバランスが悪くて栄養が十分でないことや、からだを動かさずに運動量が少ない生活習慣などを背景として筋肉の量が減り、そのためにさらに運動量が減るという悪循環の結果、サルコペニアはより進行してしまいます。</a:t>
            </a:r>
          </a:p>
          <a:p>
            <a:r>
              <a:rPr kumimoji="1" lang="ja-JP" altLang="en-US" sz="1200" b="0" i="0" kern="1200" dirty="0">
                <a:solidFill>
                  <a:schemeClr val="tx1"/>
                </a:solidFill>
                <a:effectLst/>
                <a:latin typeface="+mn-lt"/>
                <a:ea typeface="+mn-ea"/>
                <a:cs typeface="+mn-cs"/>
              </a:rPr>
              <a:t>　サルコペニアは、ロコモと同様に、将来的に介護が必要になる可能性が高くなります。痩せている人が該当することが多いのですが、太っていれば安心というわけではありません。筋肉太りでなく、脂肪太り（運動量が少ない肥満の人に多い）場合は、太っているのにもかかわらずサルコペニアに当てはまること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AC3CD2E9-C784-4081-9DF6-8254A0C7A78B}" type="slidenum">
              <a:rPr kumimoji="1" lang="ja-JP" altLang="en-US" smtClean="0"/>
              <a:pPr/>
              <a:t>3</a:t>
            </a:fld>
            <a:endParaRPr kumimoji="1" lang="ja-JP" altLang="en-US"/>
          </a:p>
        </p:txBody>
      </p:sp>
    </p:spTree>
    <p:extLst>
      <p:ext uri="{BB962C8B-B14F-4D97-AF65-F5344CB8AC3E}">
        <p14:creationId xmlns:p14="http://schemas.microsoft.com/office/powerpoint/2010/main" xmlns="" val="247329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dirty="0"/>
              <a:t>①</a:t>
            </a:r>
            <a:r>
              <a:rPr kumimoji="1" lang="ja-JP" altLang="en-US" sz="1200" b="1" dirty="0"/>
              <a:t>筋肉量減少　</a:t>
            </a:r>
            <a:r>
              <a:rPr kumimoji="1" lang="en-US" altLang="ja-JP" sz="1200" dirty="0"/>
              <a:t>DXA</a:t>
            </a:r>
            <a:r>
              <a:rPr kumimoji="1" lang="ja-JP" altLang="en-US" sz="1200" dirty="0"/>
              <a:t>を用いた場合は</a:t>
            </a:r>
            <a:r>
              <a:rPr kumimoji="1" lang="en-US" altLang="ja-JP" sz="1200" dirty="0"/>
              <a:t>SMI</a:t>
            </a:r>
            <a:r>
              <a:rPr kumimoji="1" lang="ja-JP" altLang="en-US" sz="1200" dirty="0"/>
              <a:t>が男性</a:t>
            </a:r>
            <a:r>
              <a:rPr kumimoji="1" lang="en-US" altLang="ja-JP" sz="1200" dirty="0"/>
              <a:t>7.0kg/m2</a:t>
            </a:r>
            <a:r>
              <a:rPr kumimoji="1" lang="ja-JP" altLang="en-US" sz="1200" dirty="0"/>
              <a:t>未満　</a:t>
            </a:r>
            <a:endParaRPr kumimoji="1" lang="en-US" altLang="ja-JP" sz="1200" dirty="0"/>
          </a:p>
          <a:p>
            <a:r>
              <a:rPr lang="ja-JP" altLang="en-US" sz="1200" dirty="0"/>
              <a:t>　　　　　　　　　　　　　　　　　　　</a:t>
            </a:r>
            <a:r>
              <a:rPr kumimoji="1" lang="ja-JP" altLang="en-US" sz="1200" dirty="0"/>
              <a:t>女性</a:t>
            </a:r>
            <a:r>
              <a:rPr kumimoji="1" lang="en-US" altLang="ja-JP" sz="1200" dirty="0"/>
              <a:t>5.4kg/m2</a:t>
            </a:r>
            <a:r>
              <a:rPr kumimoji="1" lang="ja-JP" altLang="en-US" sz="1200" dirty="0"/>
              <a:t>未満</a:t>
            </a:r>
            <a:endParaRPr kumimoji="1" lang="en-US" altLang="ja-JP" sz="1200" dirty="0"/>
          </a:p>
          <a:p>
            <a:r>
              <a:rPr lang="ja-JP" altLang="en-US" sz="1200" dirty="0"/>
              <a:t>　　　　　　　</a:t>
            </a:r>
            <a:r>
              <a:rPr lang="en-US" altLang="ja-JP" sz="1200" dirty="0"/>
              <a:t>BIA</a:t>
            </a:r>
            <a:r>
              <a:rPr lang="ja-JP" altLang="en-US" sz="1200" dirty="0"/>
              <a:t>を用いた場合は</a:t>
            </a:r>
            <a:r>
              <a:rPr lang="en-US" altLang="ja-JP" sz="1200" dirty="0"/>
              <a:t>SMI</a:t>
            </a:r>
            <a:r>
              <a:rPr lang="ja-JP" altLang="en-US" sz="1200" dirty="0"/>
              <a:t>が男性</a:t>
            </a:r>
            <a:r>
              <a:rPr lang="en-US" altLang="ja-JP" sz="1200" dirty="0"/>
              <a:t>7.0kg/m2</a:t>
            </a:r>
            <a:r>
              <a:rPr lang="ja-JP" altLang="en-US" sz="1200" dirty="0"/>
              <a:t>未満　</a:t>
            </a:r>
            <a:endParaRPr lang="en-US" altLang="ja-JP" sz="1200" dirty="0"/>
          </a:p>
          <a:p>
            <a:r>
              <a:rPr lang="ja-JP" altLang="en-US" sz="1200" dirty="0"/>
              <a:t>　　　　　　　　　　　　　　　　　　　女性</a:t>
            </a:r>
            <a:r>
              <a:rPr lang="en-US" altLang="ja-JP" sz="1200" dirty="0"/>
              <a:t>5.4kg/m2</a:t>
            </a:r>
            <a:r>
              <a:rPr lang="ja-JP" altLang="en-US" sz="1200" dirty="0"/>
              <a:t>未満</a:t>
            </a:r>
            <a:endParaRPr lang="en-US" altLang="ja-JP" sz="1200" dirty="0"/>
          </a:p>
          <a:p>
            <a:endParaRPr kumimoji="1" lang="en-US" altLang="ja-JP" sz="1200" dirty="0"/>
          </a:p>
          <a:p>
            <a:r>
              <a:rPr lang="ja-JP" altLang="en-US" sz="1200" dirty="0"/>
              <a:t>②</a:t>
            </a:r>
            <a:r>
              <a:rPr lang="ja-JP" altLang="en-US" sz="1200" b="1" dirty="0"/>
              <a:t>筋力の低下</a:t>
            </a:r>
            <a:r>
              <a:rPr lang="ja-JP" altLang="en-US" sz="1200" dirty="0"/>
              <a:t>（握力で男性</a:t>
            </a:r>
            <a:r>
              <a:rPr lang="en-US" altLang="ja-JP" sz="1200" dirty="0"/>
              <a:t>28kg</a:t>
            </a:r>
            <a:r>
              <a:rPr lang="ja-JP" altLang="en-US" sz="1200" dirty="0"/>
              <a:t>未満、女性</a:t>
            </a:r>
            <a:r>
              <a:rPr lang="en-US" altLang="ja-JP" sz="1200" dirty="0"/>
              <a:t>18kg</a:t>
            </a:r>
            <a:r>
              <a:rPr lang="ja-JP" altLang="en-US" sz="1200" dirty="0"/>
              <a:t>未満）</a:t>
            </a:r>
            <a:endParaRPr lang="en-US" altLang="ja-JP" sz="1200" dirty="0"/>
          </a:p>
          <a:p>
            <a:endParaRPr kumimoji="1" lang="en-US" altLang="ja-JP" sz="1200" dirty="0"/>
          </a:p>
          <a:p>
            <a:r>
              <a:rPr lang="ja-JP" altLang="en-US" sz="1200" dirty="0"/>
              <a:t>③</a:t>
            </a:r>
            <a:r>
              <a:rPr lang="ja-JP" altLang="en-US" sz="1200" b="1" dirty="0"/>
              <a:t>身体機能の低下</a:t>
            </a:r>
            <a:r>
              <a:rPr lang="ja-JP" altLang="en-US" sz="1200" dirty="0"/>
              <a:t>（歩行速度</a:t>
            </a:r>
            <a:r>
              <a:rPr lang="en-US" altLang="ja-JP" sz="1200" dirty="0"/>
              <a:t>1,0m/sec</a:t>
            </a:r>
            <a:r>
              <a:rPr lang="ja-JP" altLang="en-US" sz="1200" dirty="0"/>
              <a:t>未満</a:t>
            </a:r>
            <a:r>
              <a:rPr lang="en-US" altLang="ja-JP" sz="1200" dirty="0"/>
              <a:t>)</a:t>
            </a:r>
          </a:p>
          <a:p>
            <a:endParaRPr kumimoji="1" lang="en-US" altLang="ja-JP" sz="1200" dirty="0"/>
          </a:p>
          <a:p>
            <a:r>
              <a:rPr lang="ja-JP" altLang="en-US" sz="1200" dirty="0"/>
              <a:t>うち、</a:t>
            </a:r>
            <a:r>
              <a:rPr lang="ja-JP" altLang="en-US" sz="1200" b="1" u="sng" dirty="0"/>
              <a:t>どれかがあればサルコペニア</a:t>
            </a:r>
            <a:r>
              <a:rPr lang="ja-JP" altLang="en-US" sz="1200" dirty="0"/>
              <a:t>と診断される</a:t>
            </a:r>
            <a:endParaRPr lang="en-US" altLang="ja-JP" sz="1200" dirty="0"/>
          </a:p>
          <a:p>
            <a:endParaRPr kumimoji="1" lang="en-US" altLang="ja-JP" sz="1200" dirty="0"/>
          </a:p>
          <a:p>
            <a:r>
              <a:rPr kumimoji="1" lang="en-US" altLang="ja-JP" sz="1200" b="0" i="0" kern="1200" dirty="0">
                <a:solidFill>
                  <a:schemeClr val="tx1"/>
                </a:solidFill>
                <a:effectLst/>
                <a:latin typeface="+mn-lt"/>
                <a:ea typeface="+mn-ea"/>
                <a:cs typeface="+mn-cs"/>
              </a:rPr>
              <a:t>Short Physical </a:t>
            </a:r>
            <a:r>
              <a:rPr kumimoji="1" lang="en-US" altLang="ja-JP" sz="1200" b="0" i="0" kern="1200" dirty="0" err="1">
                <a:solidFill>
                  <a:schemeClr val="tx1"/>
                </a:solidFill>
                <a:effectLst/>
                <a:latin typeface="+mn-lt"/>
                <a:ea typeface="+mn-ea"/>
                <a:cs typeface="+mn-cs"/>
              </a:rPr>
              <a:t>Peformance</a:t>
            </a:r>
            <a:r>
              <a:rPr kumimoji="1" lang="en-US" altLang="ja-JP" sz="1200" b="0" i="0" kern="1200" dirty="0">
                <a:solidFill>
                  <a:schemeClr val="tx1"/>
                </a:solidFill>
                <a:effectLst/>
                <a:latin typeface="+mn-lt"/>
                <a:ea typeface="+mn-ea"/>
                <a:cs typeface="+mn-cs"/>
              </a:rPr>
              <a:t> Battery</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SPPB</a:t>
            </a:r>
            <a:r>
              <a:rPr kumimoji="1" lang="ja-JP" altLang="en-US" sz="1200" b="0" i="0" kern="1200" dirty="0">
                <a:solidFill>
                  <a:schemeClr val="tx1"/>
                </a:solidFill>
                <a:effectLst/>
                <a:latin typeface="+mn-lt"/>
                <a:ea typeface="+mn-ea"/>
                <a:cs typeface="+mn-cs"/>
              </a:rPr>
              <a:t>）は高齢者の下肢機能を評価するツールです。</a:t>
            </a:r>
          </a:p>
          <a:p>
            <a:r>
              <a:rPr kumimoji="1" lang="ja-JP" altLang="en-US" sz="1200" b="0" i="0" kern="1200" dirty="0">
                <a:solidFill>
                  <a:schemeClr val="tx1"/>
                </a:solidFill>
                <a:effectLst/>
                <a:latin typeface="+mn-lt"/>
                <a:ea typeface="+mn-ea"/>
                <a:cs typeface="+mn-cs"/>
              </a:rPr>
              <a:t>評価は歩行速度、バランステスト、</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回立ち上がりテストの</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つで構成されています。</a:t>
            </a:r>
          </a:p>
          <a:p>
            <a:r>
              <a:rPr kumimoji="1" lang="ja-JP" altLang="en-US" sz="1200" b="0" i="0" kern="1200" dirty="0">
                <a:solidFill>
                  <a:schemeClr val="tx1"/>
                </a:solidFill>
                <a:effectLst/>
                <a:latin typeface="+mn-lt"/>
                <a:ea typeface="+mn-ea"/>
                <a:cs typeface="+mn-cs"/>
              </a:rPr>
              <a:t>点数は</a:t>
            </a:r>
            <a:r>
              <a:rPr kumimoji="1" lang="en-US" altLang="ja-JP" sz="1200" b="0" i="0" kern="1200" dirty="0">
                <a:solidFill>
                  <a:schemeClr val="tx1"/>
                </a:solidFill>
                <a:effectLst/>
                <a:latin typeface="+mn-lt"/>
                <a:ea typeface="+mn-ea"/>
                <a:cs typeface="+mn-cs"/>
              </a:rPr>
              <a:t>0-12</a:t>
            </a:r>
            <a:r>
              <a:rPr kumimoji="1" lang="ja-JP" altLang="en-US" sz="1200" b="0" i="0" kern="1200" dirty="0">
                <a:solidFill>
                  <a:schemeClr val="tx1"/>
                </a:solidFill>
                <a:effectLst/>
                <a:latin typeface="+mn-lt"/>
                <a:ea typeface="+mn-ea"/>
                <a:cs typeface="+mn-cs"/>
              </a:rPr>
              <a:t>点で</a:t>
            </a:r>
            <a:r>
              <a:rPr kumimoji="1" lang="en-US" altLang="ja-JP" sz="1200" b="0" i="0" kern="1200" dirty="0">
                <a:solidFill>
                  <a:schemeClr val="tx1"/>
                </a:solidFill>
                <a:effectLst/>
                <a:latin typeface="+mn-lt"/>
                <a:ea typeface="+mn-ea"/>
                <a:cs typeface="+mn-cs"/>
              </a:rPr>
              <a:t>3</a:t>
            </a:r>
            <a:r>
              <a:rPr kumimoji="1" lang="ja-JP" altLang="en-US" sz="1200" b="0" i="0" kern="1200" dirty="0">
                <a:solidFill>
                  <a:schemeClr val="tx1"/>
                </a:solidFill>
                <a:effectLst/>
                <a:latin typeface="+mn-lt"/>
                <a:ea typeface="+mn-ea"/>
                <a:cs typeface="+mn-cs"/>
              </a:rPr>
              <a:t>段回に分類されます。</a:t>
            </a:r>
          </a:p>
          <a:p>
            <a:endParaRPr kumimoji="1" lang="ja-JP" altLang="en-US" sz="1200" dirty="0"/>
          </a:p>
          <a:p>
            <a:endParaRPr kumimoji="1" lang="ja-JP" altLang="en-US" dirty="0"/>
          </a:p>
        </p:txBody>
      </p:sp>
      <p:sp>
        <p:nvSpPr>
          <p:cNvPr id="4" name="スライド番号プレースホルダ 3"/>
          <p:cNvSpPr>
            <a:spLocks noGrp="1"/>
          </p:cNvSpPr>
          <p:nvPr>
            <p:ph type="sldNum" sz="quarter" idx="10"/>
          </p:nvPr>
        </p:nvSpPr>
        <p:spPr/>
        <p:txBody>
          <a:bodyPr/>
          <a:lstStyle/>
          <a:p>
            <a:fld id="{AC3CD2E9-C784-4081-9DF6-8254A0C7A78B}" type="slidenum">
              <a:rPr kumimoji="1" lang="ja-JP" altLang="en-US" smtClean="0"/>
              <a:pPr/>
              <a:t>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C3CD2E9-C784-4081-9DF6-8254A0C7A78B}" type="slidenum">
              <a:rPr kumimoji="1" lang="ja-JP" altLang="en-US" smtClean="0"/>
              <a:pPr/>
              <a:t>15</a:t>
            </a:fld>
            <a:endParaRPr kumimoji="1" lang="ja-JP" altLang="en-US"/>
          </a:p>
        </p:txBody>
      </p:sp>
    </p:spTree>
    <p:extLst>
      <p:ext uri="{BB962C8B-B14F-4D97-AF65-F5344CB8AC3E}">
        <p14:creationId xmlns:p14="http://schemas.microsoft.com/office/powerpoint/2010/main" xmlns="" val="88434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3E20F99-2F86-132D-339A-D72B0ED7ECE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1A09930C-3314-828F-2927-414DBB481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D6A4C7CB-0CDF-820B-16EC-D02EEACDB4BD}"/>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5" name="フッター プレースホルダー 4">
            <a:extLst>
              <a:ext uri="{FF2B5EF4-FFF2-40B4-BE49-F238E27FC236}">
                <a16:creationId xmlns:a16="http://schemas.microsoft.com/office/drawing/2014/main" xmlns="" id="{9761588A-E12E-66E7-4054-55561DDD1C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AA847E3-75A7-964A-5906-A585CB3DA429}"/>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83102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9920901-2480-0C64-4D39-1C7E5C19F87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7E58E2A3-7398-3183-EE69-5D9485EA973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597DE9F1-258B-BFB9-D186-5986368FB001}"/>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5" name="フッター プレースホルダー 4">
            <a:extLst>
              <a:ext uri="{FF2B5EF4-FFF2-40B4-BE49-F238E27FC236}">
                <a16:creationId xmlns:a16="http://schemas.microsoft.com/office/drawing/2014/main" xmlns="" id="{7AE3611A-7EE5-F022-5050-DEC01A03F7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4E55793-2A1E-5B8E-5B13-280444DC89F5}"/>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308293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FD08D7CB-7D05-75B9-1C2A-327A289A41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02F1179D-8A3C-0D91-10CF-8B348053654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8BA6132-2845-53F1-5356-A95AA9F9724F}"/>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5" name="フッター プレースホルダー 4">
            <a:extLst>
              <a:ext uri="{FF2B5EF4-FFF2-40B4-BE49-F238E27FC236}">
                <a16:creationId xmlns:a16="http://schemas.microsoft.com/office/drawing/2014/main" xmlns="" id="{6602BED8-83A8-6B8E-B38F-3C9A3C5C01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FAC82259-40B2-99C5-5684-65E3C63B2C45}"/>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398488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401F04B-372A-9A21-B541-2A8D6C807D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BA4D17E2-DB4A-58EA-89A2-4A3C89DE668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B886CDF5-6EEE-3511-D504-C7D0AA5A0E6E}"/>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5" name="フッター プレースホルダー 4">
            <a:extLst>
              <a:ext uri="{FF2B5EF4-FFF2-40B4-BE49-F238E27FC236}">
                <a16:creationId xmlns:a16="http://schemas.microsoft.com/office/drawing/2014/main" xmlns="" id="{1CCF8FEF-6DD7-0D1D-ABDA-CE03ADE550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AB5E214-6BCF-A96F-5605-2070FE6C5A47}"/>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54808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75BD1FC-B472-E86A-37EB-EAE7026DD38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FCA74BD6-626D-014F-91B9-5C744DE5FB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455A1015-ABF9-383F-8009-6A60C939D0A7}"/>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5" name="フッター プレースホルダー 4">
            <a:extLst>
              <a:ext uri="{FF2B5EF4-FFF2-40B4-BE49-F238E27FC236}">
                <a16:creationId xmlns:a16="http://schemas.microsoft.com/office/drawing/2014/main" xmlns="" id="{7DCE46C8-12E6-BD61-655E-2BAD8990F0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F7C3CC4-D725-74C2-B8C7-DB825648E0B2}"/>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382739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43FB6FD-70FE-06C0-F729-089EF8F0FC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CADA884A-B862-1BAB-F30E-1EE06E3A066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1C4C0E1C-F07C-49AA-CCB6-D43E18E9993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2FE275B6-6ED2-3F4B-E004-C28A3BC4D78C}"/>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6" name="フッター プレースホルダー 5">
            <a:extLst>
              <a:ext uri="{FF2B5EF4-FFF2-40B4-BE49-F238E27FC236}">
                <a16:creationId xmlns:a16="http://schemas.microsoft.com/office/drawing/2014/main" xmlns="" id="{4073BB1B-2093-0D0A-2D65-AC497D34F9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28E0B53-2DF0-DB46-5058-BCDA414C56F8}"/>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345388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545FDB2-F822-ED02-BE31-E69AC892A1B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796BE170-DD20-D1B9-45CD-1535114FD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C6DFF638-5F76-FC51-C954-AA175E227A9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69C01974-A834-44A7-5765-61A6C2EBE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290C727E-E9E1-B781-90F1-D914DC977F4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9CB33D96-3B1A-8979-CC03-F6FD89CA8C12}"/>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8" name="フッター プレースホルダー 7">
            <a:extLst>
              <a:ext uri="{FF2B5EF4-FFF2-40B4-BE49-F238E27FC236}">
                <a16:creationId xmlns:a16="http://schemas.microsoft.com/office/drawing/2014/main" xmlns="" id="{D46FDF9C-BA40-19E0-51B1-10DF2899E3C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697F616F-8559-5554-20EE-483DAD8A5DC9}"/>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27393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416F106-6D9E-E61A-ECBE-FF774B20E01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94679BFA-4EB2-A30A-2495-52D000976B1C}"/>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4" name="フッター プレースホルダー 3">
            <a:extLst>
              <a:ext uri="{FF2B5EF4-FFF2-40B4-BE49-F238E27FC236}">
                <a16:creationId xmlns:a16="http://schemas.microsoft.com/office/drawing/2014/main" xmlns="" id="{41C53D33-540B-1850-326B-9E3DD8A3AE5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35DEB247-45F1-EE73-A980-85BD03A628F4}"/>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152792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8D1F9E64-39D5-864A-5EDD-B62BED28EEE8}"/>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3" name="フッター プレースホルダー 2">
            <a:extLst>
              <a:ext uri="{FF2B5EF4-FFF2-40B4-BE49-F238E27FC236}">
                <a16:creationId xmlns:a16="http://schemas.microsoft.com/office/drawing/2014/main" xmlns="" id="{8C562134-8F65-6E96-F6F1-F4B44D3FDCA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2DBD8E5F-0CEE-3400-C433-1B7926DA0CC0}"/>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125716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E147F7F-395E-2B7E-1644-14DA6A0D79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B55A330C-FBB5-E3FE-13A4-5D129765C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69DD43E6-A208-F7F4-491C-8CFEC7E5E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1E6B7D77-217F-B6A3-D5B1-646782A36753}"/>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6" name="フッター プレースホルダー 5">
            <a:extLst>
              <a:ext uri="{FF2B5EF4-FFF2-40B4-BE49-F238E27FC236}">
                <a16:creationId xmlns:a16="http://schemas.microsoft.com/office/drawing/2014/main" xmlns="" id="{FC0BBCAE-BA46-9792-C205-0233CAF434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2658083-3895-B7DF-C8A7-2A35463D70B5}"/>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327953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BA4A44-2294-471A-888E-5607DF8A32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5EDA537D-0831-DBC1-E6BB-0AE68BBDD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6DA0F058-2038-C937-E7A3-9FF1BF8FD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8A6C83DD-35A9-E702-4497-4162ADC135B2}"/>
              </a:ext>
            </a:extLst>
          </p:cNvPr>
          <p:cNvSpPr>
            <a:spLocks noGrp="1"/>
          </p:cNvSpPr>
          <p:nvPr>
            <p:ph type="dt" sz="half" idx="10"/>
          </p:nvPr>
        </p:nvSpPr>
        <p:spPr/>
        <p:txBody>
          <a:bodyPr/>
          <a:lstStyle/>
          <a:p>
            <a:fld id="{9A185840-9085-4153-8F1C-24BF365D057E}" type="datetimeFigureOut">
              <a:rPr kumimoji="1" lang="ja-JP" altLang="en-US" smtClean="0"/>
              <a:pPr/>
              <a:t>2025/10/2</a:t>
            </a:fld>
            <a:endParaRPr kumimoji="1" lang="ja-JP" altLang="en-US"/>
          </a:p>
        </p:txBody>
      </p:sp>
      <p:sp>
        <p:nvSpPr>
          <p:cNvPr id="6" name="フッター プレースホルダー 5">
            <a:extLst>
              <a:ext uri="{FF2B5EF4-FFF2-40B4-BE49-F238E27FC236}">
                <a16:creationId xmlns:a16="http://schemas.microsoft.com/office/drawing/2014/main" xmlns="" id="{710D4730-E8D1-CA2F-37DC-0AA00902D4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FB502F4-141C-10CD-6711-8752BA535628}"/>
              </a:ext>
            </a:extLst>
          </p:cNvPr>
          <p:cNvSpPr>
            <a:spLocks noGrp="1"/>
          </p:cNvSpPr>
          <p:nvPr>
            <p:ph type="sldNum" sz="quarter" idx="12"/>
          </p:nvPr>
        </p:nvSpPr>
        <p:spPr/>
        <p:txBody>
          <a:body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45610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62A4808B-D35A-9A31-A11F-D8C4959803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C8985474-6453-B7CA-976E-16A9F5B82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120E8DB-FAA7-581F-76DD-14E4D674D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85840-9085-4153-8F1C-24BF365D057E}" type="datetimeFigureOut">
              <a:rPr kumimoji="1" lang="ja-JP" altLang="en-US" smtClean="0"/>
              <a:pPr/>
              <a:t>2025/10/2</a:t>
            </a:fld>
            <a:endParaRPr kumimoji="1" lang="ja-JP" altLang="en-US"/>
          </a:p>
        </p:txBody>
      </p:sp>
      <p:sp>
        <p:nvSpPr>
          <p:cNvPr id="5" name="フッター プレースホルダー 4">
            <a:extLst>
              <a:ext uri="{FF2B5EF4-FFF2-40B4-BE49-F238E27FC236}">
                <a16:creationId xmlns:a16="http://schemas.microsoft.com/office/drawing/2014/main" xmlns="" id="{1C14A851-1B71-0D6E-05F4-AD8CCAC9C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6C6EA7D2-1B55-EDDF-1319-0A9FC6243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5F9EB-0C25-40D1-B657-24C32565E369}" type="slidenum">
              <a:rPr kumimoji="1" lang="ja-JP" altLang="en-US" smtClean="0"/>
              <a:pPr/>
              <a:t>&lt;#&gt;</a:t>
            </a:fld>
            <a:endParaRPr kumimoji="1" lang="ja-JP" altLang="en-US"/>
          </a:p>
        </p:txBody>
      </p:sp>
    </p:spTree>
    <p:extLst>
      <p:ext uri="{BB962C8B-B14F-4D97-AF65-F5344CB8AC3E}">
        <p14:creationId xmlns:p14="http://schemas.microsoft.com/office/powerpoint/2010/main" xmlns="" val="2102788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customXml" Target="../ink/ink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customXml" Target="../ink/ink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customXml" Target="../ink/ink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customXml" Target="../ink/ink6.xml"/></Relationships>
</file>

<file path=ppt/slides/_rels/slide15.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customXml" Target="../ink/ink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gendai.media/articles/-/132950?page=2"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3F4189A-65F0-EB6B-975E-305E4CDA9246}"/>
              </a:ext>
            </a:extLst>
          </p:cNvPr>
          <p:cNvSpPr>
            <a:spLocks noGrp="1"/>
          </p:cNvSpPr>
          <p:nvPr>
            <p:ph type="ctrTitle"/>
          </p:nvPr>
        </p:nvSpPr>
        <p:spPr/>
        <p:txBody>
          <a:bodyPr>
            <a:normAutofit/>
          </a:bodyPr>
          <a:lstStyle/>
          <a:p>
            <a:r>
              <a:rPr kumimoji="1" lang="ja-JP" altLang="en-US" dirty="0"/>
              <a:t>透析とサルコペニア</a:t>
            </a:r>
            <a:r>
              <a:rPr kumimoji="1" lang="en-US" altLang="ja-JP" dirty="0"/>
              <a:t/>
            </a:r>
            <a:br>
              <a:rPr kumimoji="1" lang="en-US" altLang="ja-JP" dirty="0"/>
            </a:br>
            <a:r>
              <a:rPr kumimoji="1" lang="ja-JP" altLang="en-US" sz="3100" dirty="0"/>
              <a:t>サルコペニアってなんだろう？</a:t>
            </a:r>
            <a:r>
              <a:rPr kumimoji="1" lang="en-US" altLang="ja-JP" sz="3100" dirty="0"/>
              <a:t/>
            </a:r>
            <a:br>
              <a:rPr kumimoji="1" lang="en-US" altLang="ja-JP" sz="3100" dirty="0"/>
            </a:br>
            <a:endParaRPr kumimoji="1" lang="ja-JP" altLang="en-US" sz="3100" dirty="0"/>
          </a:p>
        </p:txBody>
      </p:sp>
      <p:sp>
        <p:nvSpPr>
          <p:cNvPr id="3" name="字幕 2">
            <a:extLst>
              <a:ext uri="{FF2B5EF4-FFF2-40B4-BE49-F238E27FC236}">
                <a16:creationId xmlns:a16="http://schemas.microsoft.com/office/drawing/2014/main" xmlns="" id="{1D2BC98F-AF9B-08A1-E43F-AB27F4A89D17}"/>
              </a:ext>
            </a:extLst>
          </p:cNvPr>
          <p:cNvSpPr>
            <a:spLocks noGrp="1"/>
          </p:cNvSpPr>
          <p:nvPr>
            <p:ph type="subTitle" idx="1"/>
          </p:nvPr>
        </p:nvSpPr>
        <p:spPr/>
        <p:txBody>
          <a:bodyPr/>
          <a:lstStyle/>
          <a:p>
            <a:endParaRPr lang="en-US" altLang="ja-JP" dirty="0"/>
          </a:p>
          <a:p>
            <a:r>
              <a:rPr kumimoji="1" lang="en-US" altLang="ja-JP" dirty="0"/>
              <a:t>2025</a:t>
            </a:r>
            <a:r>
              <a:rPr lang="en-US" altLang="ja-JP" dirty="0"/>
              <a:t>.9 </a:t>
            </a:r>
            <a:r>
              <a:rPr lang="ja-JP" altLang="en-US" dirty="0"/>
              <a:t>透析室　</a:t>
            </a:r>
            <a:endParaRPr kumimoji="1" lang="en-US" altLang="ja-JP" dirty="0"/>
          </a:p>
        </p:txBody>
      </p:sp>
      <p:pic>
        <p:nvPicPr>
          <p:cNvPr id="4" name="図 3" descr="body_kinniku_zenshin.png"/>
          <p:cNvPicPr>
            <a:picLocks noChangeAspect="1"/>
          </p:cNvPicPr>
          <p:nvPr/>
        </p:nvPicPr>
        <p:blipFill>
          <a:blip r:embed="rId2" cstate="print"/>
          <a:stretch>
            <a:fillRect/>
          </a:stretch>
        </p:blipFill>
        <p:spPr>
          <a:xfrm>
            <a:off x="0" y="925418"/>
            <a:ext cx="2646091" cy="3993614"/>
          </a:xfrm>
          <a:prstGeom prst="rect">
            <a:avLst/>
          </a:prstGeom>
        </p:spPr>
      </p:pic>
    </p:spTree>
    <p:extLst>
      <p:ext uri="{BB962C8B-B14F-4D97-AF65-F5344CB8AC3E}">
        <p14:creationId xmlns:p14="http://schemas.microsoft.com/office/powerpoint/2010/main" xmlns="" val="615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8F149BA-5664-E01C-336F-CE0E416DD3FC}"/>
              </a:ext>
            </a:extLst>
          </p:cNvPr>
          <p:cNvSpPr>
            <a:spLocks noGrp="1"/>
          </p:cNvSpPr>
          <p:nvPr>
            <p:ph type="title"/>
          </p:nvPr>
        </p:nvSpPr>
        <p:spPr>
          <a:xfrm>
            <a:off x="790903" y="0"/>
            <a:ext cx="10515600" cy="1325563"/>
          </a:xfrm>
        </p:spPr>
        <p:txBody>
          <a:bodyPr/>
          <a:lstStyle/>
          <a:p>
            <a:r>
              <a:rPr lang="ja-JP" altLang="en-US" dirty="0"/>
              <a:t>透析一回で大体どれくらい消耗するの？</a:t>
            </a:r>
            <a:endParaRPr kumimoji="1" lang="ja-JP" altLang="en-US" dirty="0"/>
          </a:p>
        </p:txBody>
      </p:sp>
      <p:sp>
        <p:nvSpPr>
          <p:cNvPr id="3" name="テキスト ボックス 2">
            <a:extLst>
              <a:ext uri="{FF2B5EF4-FFF2-40B4-BE49-F238E27FC236}">
                <a16:creationId xmlns:a16="http://schemas.microsoft.com/office/drawing/2014/main" xmlns="" id="{40E0DA74-8A44-A5DE-6576-C25DB735277E}"/>
              </a:ext>
            </a:extLst>
          </p:cNvPr>
          <p:cNvSpPr txBox="1"/>
          <p:nvPr/>
        </p:nvSpPr>
        <p:spPr>
          <a:xfrm>
            <a:off x="206608" y="1146659"/>
            <a:ext cx="11778784" cy="1815882"/>
          </a:xfrm>
          <a:prstGeom prst="rect">
            <a:avLst/>
          </a:prstGeom>
          <a:noFill/>
        </p:spPr>
        <p:txBody>
          <a:bodyPr wrap="square" rtlCol="0">
            <a:spAutoFit/>
          </a:bodyPr>
          <a:lstStyle/>
          <a:p>
            <a:r>
              <a:rPr lang="ja-JP" altLang="en-US" sz="2800" dirty="0"/>
              <a:t>透析</a:t>
            </a:r>
            <a:r>
              <a:rPr lang="en-US" altLang="ja-JP" sz="2800" dirty="0"/>
              <a:t>1</a:t>
            </a:r>
            <a:r>
              <a:rPr lang="ja-JP" altLang="en-US" sz="2800" dirty="0"/>
              <a:t>回</a:t>
            </a:r>
            <a:r>
              <a:rPr lang="en-US" altLang="ja-JP" sz="2800" dirty="0"/>
              <a:t>(4</a:t>
            </a:r>
            <a:r>
              <a:rPr lang="ja-JP" altLang="en-US" sz="2800" dirty="0"/>
              <a:t>時間透析</a:t>
            </a:r>
            <a:r>
              <a:rPr lang="en-US" altLang="ja-JP" sz="2800" dirty="0"/>
              <a:t>)</a:t>
            </a:r>
            <a:r>
              <a:rPr lang="ja-JP" altLang="en-US" sz="2800" dirty="0"/>
              <a:t>での消費カロリーは約</a:t>
            </a:r>
            <a:r>
              <a:rPr lang="en-US" altLang="ja-JP" sz="2800" dirty="0"/>
              <a:t>150</a:t>
            </a:r>
            <a:r>
              <a:rPr lang="ja-JP" altLang="en-US" sz="2800" dirty="0"/>
              <a:t>キロカロリーと言われます</a:t>
            </a:r>
            <a:endParaRPr lang="en-US" altLang="ja-JP" sz="2800" dirty="0"/>
          </a:p>
          <a:p>
            <a:endParaRPr lang="en-US" altLang="ja-JP" sz="2800" dirty="0"/>
          </a:p>
          <a:p>
            <a:r>
              <a:rPr lang="en-US" altLang="ja-JP" sz="2800" b="1" dirty="0"/>
              <a:t>150</a:t>
            </a:r>
            <a:r>
              <a:rPr lang="ja-JP" altLang="en-US" sz="2800" b="1" dirty="0"/>
              <a:t>キロカロリーを消費する運動量</a:t>
            </a:r>
            <a:r>
              <a:rPr lang="en-US" altLang="ja-JP" sz="2800" b="1" dirty="0"/>
              <a:t>(</a:t>
            </a:r>
            <a:r>
              <a:rPr lang="ja-JP" altLang="en-US" sz="2800" b="1" dirty="0"/>
              <a:t>体重</a:t>
            </a:r>
            <a:r>
              <a:rPr lang="en-US" altLang="ja-JP" sz="2800" b="1" dirty="0"/>
              <a:t>60kg</a:t>
            </a:r>
            <a:r>
              <a:rPr lang="ja-JP" altLang="en-US" sz="2800" b="1" dirty="0"/>
              <a:t>の場合</a:t>
            </a:r>
            <a:r>
              <a:rPr lang="en-US" altLang="ja-JP" sz="2800" b="1" dirty="0"/>
              <a:t>)</a:t>
            </a:r>
          </a:p>
          <a:p>
            <a:endParaRPr lang="en-US" altLang="ja-JP" sz="2800" dirty="0"/>
          </a:p>
        </p:txBody>
      </p:sp>
      <p:sp>
        <p:nvSpPr>
          <p:cNvPr id="4" name="矢印: 上向き折線 3">
            <a:extLst>
              <a:ext uri="{FF2B5EF4-FFF2-40B4-BE49-F238E27FC236}">
                <a16:creationId xmlns:a16="http://schemas.microsoft.com/office/drawing/2014/main" xmlns="" id="{2DE6CE2B-85C0-28E8-0C3A-75353162EDC1}"/>
              </a:ext>
            </a:extLst>
          </p:cNvPr>
          <p:cNvSpPr/>
          <p:nvPr/>
        </p:nvSpPr>
        <p:spPr>
          <a:xfrm rot="5400000">
            <a:off x="208723" y="3030756"/>
            <a:ext cx="2345634" cy="1729408"/>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xmlns="" id="{1162D6FA-F9D7-95EA-B1BC-2B05C7C4A46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0592" y="2773960"/>
            <a:ext cx="2215783" cy="2503710"/>
          </a:xfrm>
          <a:prstGeom prst="rect">
            <a:avLst/>
          </a:prstGeom>
        </p:spPr>
      </p:pic>
      <p:pic>
        <p:nvPicPr>
          <p:cNvPr id="8" name="図 7">
            <a:extLst>
              <a:ext uri="{FF2B5EF4-FFF2-40B4-BE49-F238E27FC236}">
                <a16:creationId xmlns:a16="http://schemas.microsoft.com/office/drawing/2014/main" xmlns="" id="{5712FC8C-33F8-AA65-C02F-10285841EA3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2520" y="2890259"/>
            <a:ext cx="3062643" cy="2503711"/>
          </a:xfrm>
          <a:prstGeom prst="rect">
            <a:avLst/>
          </a:prstGeom>
        </p:spPr>
      </p:pic>
      <p:pic>
        <p:nvPicPr>
          <p:cNvPr id="10" name="図 9">
            <a:extLst>
              <a:ext uri="{FF2B5EF4-FFF2-40B4-BE49-F238E27FC236}">
                <a16:creationId xmlns:a16="http://schemas.microsoft.com/office/drawing/2014/main" xmlns="" id="{2A303795-DFE4-0EFE-9C2A-D27B040219B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56472" y="2469233"/>
            <a:ext cx="1907975" cy="2852454"/>
          </a:xfrm>
          <a:prstGeom prst="rect">
            <a:avLst/>
          </a:prstGeom>
        </p:spPr>
      </p:pic>
      <p:sp>
        <p:nvSpPr>
          <p:cNvPr id="11" name="テキスト ボックス 10">
            <a:extLst>
              <a:ext uri="{FF2B5EF4-FFF2-40B4-BE49-F238E27FC236}">
                <a16:creationId xmlns:a16="http://schemas.microsoft.com/office/drawing/2014/main" xmlns="" id="{6B8DD4F2-9C7C-287E-E80A-3A29EE1497C7}"/>
              </a:ext>
            </a:extLst>
          </p:cNvPr>
          <p:cNvSpPr txBox="1"/>
          <p:nvPr/>
        </p:nvSpPr>
        <p:spPr>
          <a:xfrm>
            <a:off x="6114049" y="5520535"/>
            <a:ext cx="1532326" cy="954107"/>
          </a:xfrm>
          <a:prstGeom prst="rect">
            <a:avLst/>
          </a:prstGeom>
          <a:noFill/>
        </p:spPr>
        <p:txBody>
          <a:bodyPr wrap="square" rtlCol="0">
            <a:spAutoFit/>
          </a:bodyPr>
          <a:lstStyle/>
          <a:p>
            <a:r>
              <a:rPr lang="ja-JP" altLang="en-US" sz="2800" dirty="0"/>
              <a:t>自転車</a:t>
            </a:r>
            <a:endParaRPr kumimoji="1" lang="en-US" altLang="ja-JP" sz="2800" dirty="0"/>
          </a:p>
          <a:p>
            <a:r>
              <a:rPr lang="ja-JP" altLang="en-US" sz="2800" dirty="0"/>
              <a:t>約</a:t>
            </a:r>
            <a:r>
              <a:rPr lang="en-US" altLang="ja-JP" sz="2800" dirty="0"/>
              <a:t>24</a:t>
            </a:r>
            <a:r>
              <a:rPr lang="ja-JP" altLang="en-US" sz="2800" dirty="0"/>
              <a:t>分</a:t>
            </a:r>
            <a:endParaRPr kumimoji="1" lang="ja-JP" altLang="en-US" sz="2800" dirty="0"/>
          </a:p>
        </p:txBody>
      </p:sp>
      <p:sp>
        <p:nvSpPr>
          <p:cNvPr id="12" name="テキスト ボックス 11">
            <a:extLst>
              <a:ext uri="{FF2B5EF4-FFF2-40B4-BE49-F238E27FC236}">
                <a16:creationId xmlns:a16="http://schemas.microsoft.com/office/drawing/2014/main" xmlns="" id="{D2D7C0D0-B959-38DD-273D-ED9260EF28F7}"/>
              </a:ext>
            </a:extLst>
          </p:cNvPr>
          <p:cNvSpPr txBox="1"/>
          <p:nvPr/>
        </p:nvSpPr>
        <p:spPr>
          <a:xfrm>
            <a:off x="2848020" y="5546370"/>
            <a:ext cx="2353458" cy="954107"/>
          </a:xfrm>
          <a:prstGeom prst="rect">
            <a:avLst/>
          </a:prstGeom>
          <a:noFill/>
        </p:spPr>
        <p:txBody>
          <a:bodyPr wrap="square" rtlCol="0">
            <a:spAutoFit/>
          </a:bodyPr>
          <a:lstStyle/>
          <a:p>
            <a:r>
              <a:rPr kumimoji="1" lang="ja-JP" altLang="en-US" sz="2800" dirty="0"/>
              <a:t>ウォーキング</a:t>
            </a:r>
            <a:endParaRPr kumimoji="1" lang="en-US" altLang="ja-JP" sz="2800" dirty="0"/>
          </a:p>
          <a:p>
            <a:r>
              <a:rPr lang="ja-JP" altLang="en-US" sz="2800" dirty="0"/>
              <a:t>約</a:t>
            </a:r>
            <a:r>
              <a:rPr lang="en-US" altLang="ja-JP" sz="2800" dirty="0"/>
              <a:t>48</a:t>
            </a:r>
            <a:r>
              <a:rPr lang="ja-JP" altLang="en-US" sz="2800" dirty="0"/>
              <a:t>分</a:t>
            </a:r>
            <a:endParaRPr kumimoji="1" lang="ja-JP" altLang="en-US" sz="2800" dirty="0"/>
          </a:p>
        </p:txBody>
      </p:sp>
      <p:sp>
        <p:nvSpPr>
          <p:cNvPr id="13" name="テキスト ボックス 12">
            <a:extLst>
              <a:ext uri="{FF2B5EF4-FFF2-40B4-BE49-F238E27FC236}">
                <a16:creationId xmlns:a16="http://schemas.microsoft.com/office/drawing/2014/main" xmlns="" id="{E48B1EE9-A718-19FB-CF3D-32813937B944}"/>
              </a:ext>
            </a:extLst>
          </p:cNvPr>
          <p:cNvSpPr txBox="1"/>
          <p:nvPr/>
        </p:nvSpPr>
        <p:spPr>
          <a:xfrm>
            <a:off x="9343980" y="5520535"/>
            <a:ext cx="2353458" cy="954107"/>
          </a:xfrm>
          <a:prstGeom prst="rect">
            <a:avLst/>
          </a:prstGeom>
          <a:noFill/>
        </p:spPr>
        <p:txBody>
          <a:bodyPr wrap="square" rtlCol="0">
            <a:spAutoFit/>
          </a:bodyPr>
          <a:lstStyle/>
          <a:p>
            <a:r>
              <a:rPr lang="ja-JP" altLang="en-US" sz="2800" dirty="0"/>
              <a:t>水泳</a:t>
            </a:r>
            <a:endParaRPr kumimoji="1" lang="en-US" altLang="ja-JP" sz="2800" dirty="0"/>
          </a:p>
          <a:p>
            <a:r>
              <a:rPr lang="ja-JP" altLang="en-US" sz="2800" dirty="0"/>
              <a:t>約</a:t>
            </a:r>
            <a:r>
              <a:rPr lang="en-US" altLang="ja-JP" sz="2800" dirty="0"/>
              <a:t>17</a:t>
            </a:r>
            <a:r>
              <a:rPr lang="ja-JP" altLang="en-US" sz="2800" dirty="0"/>
              <a:t>分</a:t>
            </a:r>
            <a:endParaRPr kumimoji="1" lang="ja-JP" altLang="en-US" sz="2800" dirty="0"/>
          </a:p>
        </p:txBody>
      </p:sp>
    </p:spTree>
    <p:extLst>
      <p:ext uri="{BB962C8B-B14F-4D97-AF65-F5344CB8AC3E}">
        <p14:creationId xmlns:p14="http://schemas.microsoft.com/office/powerpoint/2010/main" xmlns="" val="34731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xmlns="" id="{28A25244-09E1-EA1C-41CB-457CB1AAAEBC}"/>
              </a:ext>
            </a:extLst>
          </p:cNvPr>
          <p:cNvSpPr>
            <a:spLocks noGrp="1"/>
          </p:cNvSpPr>
          <p:nvPr>
            <p:ph type="title"/>
          </p:nvPr>
        </p:nvSpPr>
        <p:spPr>
          <a:xfrm>
            <a:off x="796636" y="-193964"/>
            <a:ext cx="10515600" cy="1325563"/>
          </a:xfrm>
        </p:spPr>
        <p:txBody>
          <a:bodyPr/>
          <a:lstStyle/>
          <a:p>
            <a:r>
              <a:rPr lang="ja-JP" altLang="en-US" dirty="0"/>
              <a:t>サルコペニアに負けない体づくりの方法</a:t>
            </a:r>
          </a:p>
        </p:txBody>
      </p:sp>
      <p:sp>
        <p:nvSpPr>
          <p:cNvPr id="6" name="テキスト ボックス 5">
            <a:extLst>
              <a:ext uri="{FF2B5EF4-FFF2-40B4-BE49-F238E27FC236}">
                <a16:creationId xmlns:a16="http://schemas.microsoft.com/office/drawing/2014/main" xmlns="" id="{C81E95CC-AF7D-7D4D-A852-849A578F2CEE}"/>
              </a:ext>
            </a:extLst>
          </p:cNvPr>
          <p:cNvSpPr txBox="1"/>
          <p:nvPr/>
        </p:nvSpPr>
        <p:spPr>
          <a:xfrm>
            <a:off x="879764" y="897747"/>
            <a:ext cx="12078157" cy="523220"/>
          </a:xfrm>
          <a:prstGeom prst="rect">
            <a:avLst/>
          </a:prstGeom>
          <a:noFill/>
        </p:spPr>
        <p:txBody>
          <a:bodyPr wrap="square" rtlCol="0">
            <a:spAutoFit/>
          </a:bodyPr>
          <a:lstStyle/>
          <a:p>
            <a:r>
              <a:rPr lang="ja-JP" altLang="en-US" sz="2800" dirty="0"/>
              <a:t>このように透析患者様の背後にはサルコペニアが隠れています</a:t>
            </a:r>
            <a:endParaRPr lang="en-US" altLang="ja-JP" sz="2800" dirty="0"/>
          </a:p>
        </p:txBody>
      </p:sp>
      <p:pic>
        <p:nvPicPr>
          <p:cNvPr id="5" name="図 4" descr="syokuji_shinken_woman.png"/>
          <p:cNvPicPr>
            <a:picLocks noChangeAspect="1"/>
          </p:cNvPicPr>
          <p:nvPr/>
        </p:nvPicPr>
        <p:blipFill>
          <a:blip r:embed="rId2" cstate="print"/>
          <a:stretch>
            <a:fillRect/>
          </a:stretch>
        </p:blipFill>
        <p:spPr>
          <a:xfrm>
            <a:off x="5832697" y="4301541"/>
            <a:ext cx="2026882" cy="2377574"/>
          </a:xfrm>
          <a:prstGeom prst="rect">
            <a:avLst/>
          </a:prstGeom>
        </p:spPr>
      </p:pic>
      <p:pic>
        <p:nvPicPr>
          <p:cNvPr id="7" name="図 6" descr="isu_undou_man.png"/>
          <p:cNvPicPr>
            <a:picLocks noChangeAspect="1"/>
          </p:cNvPicPr>
          <p:nvPr/>
        </p:nvPicPr>
        <p:blipFill>
          <a:blip r:embed="rId3" cstate="print"/>
          <a:stretch>
            <a:fillRect/>
          </a:stretch>
        </p:blipFill>
        <p:spPr>
          <a:xfrm>
            <a:off x="7552597" y="4241152"/>
            <a:ext cx="2026881" cy="2475579"/>
          </a:xfrm>
          <a:prstGeom prst="rect">
            <a:avLst/>
          </a:prstGeom>
        </p:spPr>
      </p:pic>
      <p:pic>
        <p:nvPicPr>
          <p:cNvPr id="8" name="図 7" descr="jinkou_touseki_ketsueki.png"/>
          <p:cNvPicPr>
            <a:picLocks noChangeAspect="1"/>
          </p:cNvPicPr>
          <p:nvPr/>
        </p:nvPicPr>
        <p:blipFill>
          <a:blip r:embed="rId4" cstate="print"/>
          <a:stretch>
            <a:fillRect/>
          </a:stretch>
        </p:blipFill>
        <p:spPr>
          <a:xfrm>
            <a:off x="4112798" y="4485242"/>
            <a:ext cx="2070467" cy="2193873"/>
          </a:xfrm>
          <a:prstGeom prst="rect">
            <a:avLst/>
          </a:prstGeom>
        </p:spPr>
      </p:pic>
      <p:sp>
        <p:nvSpPr>
          <p:cNvPr id="2" name="テキスト ボックス 1">
            <a:extLst>
              <a:ext uri="{FF2B5EF4-FFF2-40B4-BE49-F238E27FC236}">
                <a16:creationId xmlns:a16="http://schemas.microsoft.com/office/drawing/2014/main" xmlns="" id="{7F6853A2-9D34-7C26-830E-40B1F4F3D48C}"/>
              </a:ext>
            </a:extLst>
          </p:cNvPr>
          <p:cNvSpPr txBox="1"/>
          <p:nvPr/>
        </p:nvSpPr>
        <p:spPr>
          <a:xfrm>
            <a:off x="113842" y="3778321"/>
            <a:ext cx="12078157" cy="523220"/>
          </a:xfrm>
          <a:prstGeom prst="rect">
            <a:avLst/>
          </a:prstGeom>
          <a:noFill/>
        </p:spPr>
        <p:txBody>
          <a:bodyPr wrap="square" rtlCol="0">
            <a:spAutoFit/>
          </a:bodyPr>
          <a:lstStyle/>
          <a:p>
            <a:r>
              <a:rPr lang="ja-JP" altLang="en-US" sz="2800" dirty="0"/>
              <a:t>筋力、体力を維持する為には</a:t>
            </a:r>
            <a:r>
              <a:rPr lang="en-US" altLang="ja-JP" sz="2800" dirty="0"/>
              <a:t> </a:t>
            </a:r>
            <a:r>
              <a:rPr lang="ja-JP" altLang="en-US" sz="2800" b="1" dirty="0"/>
              <a:t>透析治療・食事・運動</a:t>
            </a:r>
            <a:r>
              <a:rPr lang="ja-JP" altLang="en-US" sz="2800" dirty="0"/>
              <a:t>のバランスが大切です</a:t>
            </a:r>
            <a:endParaRPr lang="en-US" altLang="ja-JP" sz="2800" dirty="0"/>
          </a:p>
        </p:txBody>
      </p:sp>
      <p:pic>
        <p:nvPicPr>
          <p:cNvPr id="9" name="図 8">
            <a:extLst>
              <a:ext uri="{FF2B5EF4-FFF2-40B4-BE49-F238E27FC236}">
                <a16:creationId xmlns:a16="http://schemas.microsoft.com/office/drawing/2014/main" xmlns="" id="{599E09F1-F7AC-1285-651E-CC24CBEB33F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46369" y="1189551"/>
            <a:ext cx="2699769" cy="2530818"/>
          </a:xfrm>
          <a:prstGeom prst="rect">
            <a:avLst/>
          </a:prstGeom>
        </p:spPr>
      </p:pic>
    </p:spTree>
    <p:extLst>
      <p:ext uri="{BB962C8B-B14F-4D97-AF65-F5344CB8AC3E}">
        <p14:creationId xmlns:p14="http://schemas.microsoft.com/office/powerpoint/2010/main" xmlns="" val="254135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78E13A-39F8-33DE-7F2E-06EB4361789B}"/>
              </a:ext>
            </a:extLst>
          </p:cNvPr>
          <p:cNvSpPr>
            <a:spLocks noGrp="1"/>
          </p:cNvSpPr>
          <p:nvPr>
            <p:ph type="title"/>
          </p:nvPr>
        </p:nvSpPr>
        <p:spPr>
          <a:xfrm>
            <a:off x="678378" y="-16621"/>
            <a:ext cx="10515600" cy="1039091"/>
          </a:xfrm>
        </p:spPr>
        <p:txBody>
          <a:bodyPr/>
          <a:lstStyle/>
          <a:p>
            <a:r>
              <a:rPr lang="ja-JP" altLang="en-US" dirty="0"/>
              <a:t>補食</a:t>
            </a:r>
            <a:endParaRPr kumimoji="1" lang="ja-JP" altLang="en-US" dirty="0"/>
          </a:p>
        </p:txBody>
      </p:sp>
      <p:sp>
        <p:nvSpPr>
          <p:cNvPr id="5" name="テキスト ボックス 4"/>
          <p:cNvSpPr txBox="1"/>
          <p:nvPr/>
        </p:nvSpPr>
        <p:spPr>
          <a:xfrm>
            <a:off x="166255" y="904775"/>
            <a:ext cx="12025745" cy="1569660"/>
          </a:xfrm>
          <a:prstGeom prst="rect">
            <a:avLst/>
          </a:prstGeom>
          <a:noFill/>
        </p:spPr>
        <p:txBody>
          <a:bodyPr wrap="square" rtlCol="0">
            <a:spAutoFit/>
          </a:bodyPr>
          <a:lstStyle/>
          <a:p>
            <a:r>
              <a:rPr lang="ja-JP" altLang="en-US" sz="2400" dirty="0"/>
              <a:t>補食</a:t>
            </a:r>
            <a:r>
              <a:rPr kumimoji="1" lang="ja-JP" altLang="en-US" sz="2400" dirty="0"/>
              <a:t>（間食</a:t>
            </a:r>
            <a:r>
              <a:rPr kumimoji="1" lang="en-US" altLang="ja-JP" sz="2400" dirty="0"/>
              <a:t>)</a:t>
            </a:r>
            <a:r>
              <a:rPr kumimoji="1" lang="ja-JP" altLang="en-US" sz="2400" dirty="0"/>
              <a:t>とは</a:t>
            </a:r>
            <a:r>
              <a:rPr kumimoji="1" lang="en-US" altLang="ja-JP" sz="2400" dirty="0"/>
              <a:t>1</a:t>
            </a:r>
            <a:r>
              <a:rPr kumimoji="1" lang="ja-JP" altLang="en-US" sz="2400" dirty="0"/>
              <a:t>日に必要な栄養素を</a:t>
            </a:r>
            <a:r>
              <a:rPr kumimoji="1" lang="en-US" altLang="ja-JP" sz="2400" dirty="0"/>
              <a:t>3</a:t>
            </a:r>
            <a:r>
              <a:rPr kumimoji="1" lang="ja-JP" altLang="en-US" sz="2400" dirty="0"/>
              <a:t>度の食事で摂り切れない時に補う食事の事です</a:t>
            </a:r>
            <a:endParaRPr kumimoji="1" lang="en-US" altLang="ja-JP" sz="2400" dirty="0"/>
          </a:p>
          <a:p>
            <a:r>
              <a:rPr lang="ja-JP" altLang="en-US" sz="2400" dirty="0"/>
              <a:t>補食によるエネルギー補給はサルコペニアの予防につながります</a:t>
            </a:r>
            <a:endParaRPr lang="en-US" altLang="ja-JP" sz="2400" dirty="0"/>
          </a:p>
          <a:p>
            <a:r>
              <a:rPr lang="ja-JP" altLang="en-US" sz="2400" dirty="0"/>
              <a:t>ドライウェイトが減ってきた、食欲がない、食事量が減った等変化を感じる方は補食を検討してみましょう</a:t>
            </a:r>
            <a:endParaRPr kumimoji="1" lang="ja-JP" altLang="en-US" sz="2400" dirty="0"/>
          </a:p>
        </p:txBody>
      </p:sp>
      <p:sp>
        <p:nvSpPr>
          <p:cNvPr id="7" name="角丸四角形 6"/>
          <p:cNvSpPr/>
          <p:nvPr/>
        </p:nvSpPr>
        <p:spPr>
          <a:xfrm>
            <a:off x="221668" y="2521524"/>
            <a:ext cx="2978727" cy="184265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lumMod val="95000"/>
                    <a:lumOff val="5000"/>
                  </a:schemeClr>
                </a:solidFill>
              </a:rPr>
              <a:t>ﾀﾞｲｴｯﾄしていないのに</a:t>
            </a:r>
            <a:r>
              <a:rPr kumimoji="1" lang="en-US" altLang="ja-JP" sz="2000" dirty="0">
                <a:solidFill>
                  <a:schemeClr val="tx1">
                    <a:lumMod val="95000"/>
                    <a:lumOff val="5000"/>
                  </a:schemeClr>
                </a:solidFill>
              </a:rPr>
              <a:t>DW</a:t>
            </a:r>
            <a:r>
              <a:rPr kumimoji="1" lang="ja-JP" altLang="en-US" sz="2000" dirty="0">
                <a:solidFill>
                  <a:schemeClr val="tx1">
                    <a:lumMod val="95000"/>
                    <a:lumOff val="5000"/>
                  </a:schemeClr>
                </a:solidFill>
              </a:rPr>
              <a:t>が減ってきた人</a:t>
            </a:r>
          </a:p>
        </p:txBody>
      </p:sp>
      <p:sp>
        <p:nvSpPr>
          <p:cNvPr id="10" name="角丸四角形 9"/>
          <p:cNvSpPr/>
          <p:nvPr/>
        </p:nvSpPr>
        <p:spPr>
          <a:xfrm>
            <a:off x="3283526" y="2493815"/>
            <a:ext cx="2978727" cy="184265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95000"/>
                    <a:lumOff val="5000"/>
                  </a:schemeClr>
                </a:solidFill>
              </a:rPr>
              <a:t>胃の切除後や加齢等で一回の食事量が減ってきた人</a:t>
            </a:r>
            <a:endParaRPr kumimoji="1" lang="ja-JP" altLang="en-US" sz="2000" dirty="0">
              <a:solidFill>
                <a:schemeClr val="tx1">
                  <a:lumMod val="95000"/>
                  <a:lumOff val="5000"/>
                </a:schemeClr>
              </a:solidFill>
            </a:endParaRPr>
          </a:p>
        </p:txBody>
      </p:sp>
      <p:sp>
        <p:nvSpPr>
          <p:cNvPr id="11" name="角丸四角形 10"/>
          <p:cNvSpPr/>
          <p:nvPr/>
        </p:nvSpPr>
        <p:spPr>
          <a:xfrm>
            <a:off x="3283526" y="4405744"/>
            <a:ext cx="2978727" cy="184265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lumMod val="95000"/>
                    <a:lumOff val="5000"/>
                  </a:schemeClr>
                </a:solidFill>
              </a:rPr>
              <a:t>透析で食事する時間がずれこんで昼食や夕食があまり食べれない人</a:t>
            </a:r>
            <a:endParaRPr kumimoji="1" lang="ja-JP" altLang="en-US" sz="2000" dirty="0">
              <a:solidFill>
                <a:schemeClr val="tx1">
                  <a:lumMod val="95000"/>
                  <a:lumOff val="5000"/>
                </a:schemeClr>
              </a:solidFill>
            </a:endParaRPr>
          </a:p>
        </p:txBody>
      </p:sp>
      <p:sp>
        <p:nvSpPr>
          <p:cNvPr id="12" name="角丸四角形 11"/>
          <p:cNvSpPr/>
          <p:nvPr/>
        </p:nvSpPr>
        <p:spPr>
          <a:xfrm>
            <a:off x="207819" y="4433453"/>
            <a:ext cx="2978727" cy="184265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lumMod val="95000"/>
                    <a:lumOff val="5000"/>
                  </a:schemeClr>
                </a:solidFill>
              </a:rPr>
              <a:t>仕事や運動で活動量が増えた人</a:t>
            </a:r>
            <a:endParaRPr kumimoji="1" lang="ja-JP" altLang="en-US" sz="2400" dirty="0">
              <a:solidFill>
                <a:schemeClr val="tx1">
                  <a:lumMod val="95000"/>
                  <a:lumOff val="5000"/>
                </a:schemeClr>
              </a:solidFill>
            </a:endParaRPr>
          </a:p>
        </p:txBody>
      </p:sp>
      <p:pic>
        <p:nvPicPr>
          <p:cNvPr id="6" name="図 5" descr="syokuyoku_nai.png"/>
          <p:cNvPicPr>
            <a:picLocks noChangeAspect="1"/>
          </p:cNvPicPr>
          <p:nvPr/>
        </p:nvPicPr>
        <p:blipFill>
          <a:blip r:embed="rId2" cstate="print"/>
          <a:stretch>
            <a:fillRect/>
          </a:stretch>
        </p:blipFill>
        <p:spPr>
          <a:xfrm>
            <a:off x="5527963" y="4592710"/>
            <a:ext cx="2211489" cy="2265290"/>
          </a:xfrm>
          <a:prstGeom prst="rect">
            <a:avLst/>
          </a:prstGeom>
        </p:spPr>
      </p:pic>
      <p:sp>
        <p:nvSpPr>
          <p:cNvPr id="8" name="テキスト ボックス 7">
            <a:extLst>
              <a:ext uri="{FF2B5EF4-FFF2-40B4-BE49-F238E27FC236}">
                <a16:creationId xmlns:a16="http://schemas.microsoft.com/office/drawing/2014/main" xmlns="" id="{921D5A4C-7691-1179-93B3-631F19223F38}"/>
              </a:ext>
            </a:extLst>
          </p:cNvPr>
          <p:cNvSpPr txBox="1"/>
          <p:nvPr/>
        </p:nvSpPr>
        <p:spPr>
          <a:xfrm>
            <a:off x="7151914" y="3018747"/>
            <a:ext cx="4620987" cy="2308324"/>
          </a:xfrm>
          <a:prstGeom prst="rect">
            <a:avLst/>
          </a:prstGeom>
          <a:noFill/>
        </p:spPr>
        <p:txBody>
          <a:bodyPr wrap="square" rtlCol="0">
            <a:spAutoFit/>
          </a:bodyPr>
          <a:lstStyle/>
          <a:p>
            <a:r>
              <a:rPr kumimoji="1" lang="ja-JP" altLang="en-US" sz="2400" dirty="0"/>
              <a:t>補食を摂るタイミング</a:t>
            </a:r>
            <a:endParaRPr kumimoji="1" lang="en-US" altLang="ja-JP" sz="2400" dirty="0"/>
          </a:p>
          <a:p>
            <a:r>
              <a:rPr lang="ja-JP" altLang="en-US" sz="2400" dirty="0"/>
              <a:t>・透析中に補食を摂る</a:t>
            </a:r>
            <a:endParaRPr lang="en-US" altLang="ja-JP" sz="2400" dirty="0"/>
          </a:p>
          <a:p>
            <a:r>
              <a:rPr kumimoji="1" lang="ja-JP" altLang="en-US" sz="2400" dirty="0"/>
              <a:t>・食事の回数を増やす</a:t>
            </a:r>
            <a:endParaRPr kumimoji="1" lang="en-US" altLang="ja-JP" sz="2400" dirty="0"/>
          </a:p>
          <a:p>
            <a:r>
              <a:rPr lang="ja-JP" altLang="en-US" sz="2400" dirty="0"/>
              <a:t>　</a:t>
            </a:r>
            <a:r>
              <a:rPr lang="en-US" altLang="ja-JP" sz="2400" dirty="0"/>
              <a:t>(10</a:t>
            </a:r>
            <a:r>
              <a:rPr lang="ja-JP" altLang="en-US" sz="2400" dirty="0"/>
              <a:t>時や</a:t>
            </a:r>
            <a:r>
              <a:rPr lang="en-US" altLang="ja-JP" sz="2400" dirty="0"/>
              <a:t>15</a:t>
            </a:r>
            <a:r>
              <a:rPr lang="ja-JP" altLang="en-US" sz="2400" dirty="0"/>
              <a:t>時に軽食を設ける</a:t>
            </a:r>
            <a:r>
              <a:rPr lang="en-US" altLang="ja-JP" sz="2400" dirty="0"/>
              <a:t>)</a:t>
            </a:r>
          </a:p>
          <a:p>
            <a:r>
              <a:rPr kumimoji="1" lang="ja-JP" altLang="en-US" sz="2400" dirty="0"/>
              <a:t>・運動後</a:t>
            </a:r>
            <a:r>
              <a:rPr kumimoji="1" lang="en-US" altLang="ja-JP" sz="2400" dirty="0"/>
              <a:t>30~1</a:t>
            </a:r>
            <a:r>
              <a:rPr kumimoji="1" lang="ja-JP" altLang="en-US" sz="2400" dirty="0"/>
              <a:t>時間以内に摂る</a:t>
            </a:r>
            <a:endParaRPr kumimoji="1" lang="en-US" altLang="ja-JP" sz="2400" dirty="0"/>
          </a:p>
          <a:p>
            <a:r>
              <a:rPr lang="ja-JP" altLang="en-US" sz="2400" dirty="0"/>
              <a:t>　</a:t>
            </a:r>
            <a:r>
              <a:rPr lang="en-US" altLang="ja-JP" sz="2400" dirty="0"/>
              <a:t>(</a:t>
            </a:r>
            <a:r>
              <a:rPr lang="ja-JP" altLang="en-US" sz="2400" dirty="0"/>
              <a:t>筋肉がつきやすくなる</a:t>
            </a:r>
            <a:r>
              <a:rPr lang="en-US" altLang="ja-JP" sz="2400" dirty="0"/>
              <a:t>)</a:t>
            </a:r>
            <a:endParaRPr kumimoji="1" lang="ja-JP" altLang="en-US" sz="2400" dirty="0"/>
          </a:p>
        </p:txBody>
      </p:sp>
    </p:spTree>
    <p:extLst>
      <p:ext uri="{BB962C8B-B14F-4D97-AF65-F5344CB8AC3E}">
        <p14:creationId xmlns:p14="http://schemas.microsoft.com/office/powerpoint/2010/main" xmlns="" val="158976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2C9CE29-EE89-90CC-AAAA-8DE290DA4B7A}"/>
              </a:ext>
            </a:extLst>
          </p:cNvPr>
          <p:cNvSpPr>
            <a:spLocks noGrp="1"/>
          </p:cNvSpPr>
          <p:nvPr>
            <p:ph type="title"/>
          </p:nvPr>
        </p:nvSpPr>
        <p:spPr>
          <a:xfrm>
            <a:off x="102377" y="-202705"/>
            <a:ext cx="10515600" cy="1337810"/>
          </a:xfrm>
        </p:spPr>
        <p:txBody>
          <a:bodyPr/>
          <a:lstStyle/>
          <a:p>
            <a:r>
              <a:rPr kumimoji="1" lang="ja-JP" altLang="en-US" dirty="0"/>
              <a:t>運動について　</a:t>
            </a:r>
          </a:p>
        </p:txBody>
      </p: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107" name="インク 106">
                <a:extLst>
                  <a:ext uri="{FF2B5EF4-FFF2-40B4-BE49-F238E27FC236}">
                    <a16:creationId xmlns:a16="http://schemas.microsoft.com/office/drawing/2014/main" id="{916CDAB4-C5F2-FAFD-CCAB-2A4B77E16D4D}"/>
                  </a:ext>
                </a:extLst>
              </p14:cNvPr>
              <p14:cNvContentPartPr/>
              <p14:nvPr/>
            </p14:nvContentPartPr>
            <p14:xfrm>
              <a:off x="10152857" y="3152681"/>
              <a:ext cx="360" cy="360"/>
            </p14:xfrm>
          </p:contentPart>
        </mc:Choice>
        <mc:Fallback>
          <p:pic>
            <p:nvPicPr>
              <p:cNvPr id="107" name="インク 106">
                <a:extLst>
                  <a:ext uri="{FF2B5EF4-FFF2-40B4-BE49-F238E27FC236}">
                    <a16:creationId xmlns:p14="http://schemas.microsoft.com/office/powerpoint/2010/main" xmlns:aink="http://schemas.microsoft.com/office/drawing/2016/ink" xmlns="" xmlns:a16="http://schemas.microsoft.com/office/drawing/2014/main" id="{916CDAB4-C5F2-FAFD-CCAB-2A4B77E16D4D}"/>
                  </a:ext>
                </a:extLst>
              </p:cNvPr>
              <p:cNvPicPr/>
              <p:nvPr/>
            </p:nvPicPr>
            <p:blipFill>
              <a:blip r:embed="rId3" cstate="print"/>
              <a:stretch>
                <a:fillRect/>
              </a:stretch>
            </p:blipFill>
            <p:spPr>
              <a:xfrm>
                <a:off x="10116857" y="2937041"/>
                <a:ext cx="72000" cy="43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138" name="インク 137">
                <a:extLst>
                  <a:ext uri="{FF2B5EF4-FFF2-40B4-BE49-F238E27FC236}">
                    <a16:creationId xmlns:a16="http://schemas.microsoft.com/office/drawing/2014/main" id="{663E0A99-3607-CB8B-FFF7-F315D4C7C8F0}"/>
                  </a:ext>
                </a:extLst>
              </p14:cNvPr>
              <p14:cNvContentPartPr/>
              <p14:nvPr/>
            </p14:nvContentPartPr>
            <p14:xfrm>
              <a:off x="5360177" y="1135105"/>
              <a:ext cx="360" cy="360"/>
            </p14:xfrm>
          </p:contentPart>
        </mc:Choice>
        <mc:Fallback>
          <p:pic>
            <p:nvPicPr>
              <p:cNvPr id="138" name="インク 137">
                <a:extLst>
                  <a:ext uri="{FF2B5EF4-FFF2-40B4-BE49-F238E27FC236}">
                    <a16:creationId xmlns:p14="http://schemas.microsoft.com/office/powerpoint/2010/main" xmlns:aink="http://schemas.microsoft.com/office/drawing/2016/ink" xmlns="" xmlns:a16="http://schemas.microsoft.com/office/drawing/2014/main" id="{663E0A99-3607-CB8B-FFF7-F315D4C7C8F0}"/>
                  </a:ext>
                </a:extLst>
              </p:cNvPr>
              <p:cNvPicPr/>
              <p:nvPr/>
            </p:nvPicPr>
            <p:blipFill>
              <a:blip r:embed="rId5" cstate="print"/>
              <a:stretch>
                <a:fillRect/>
              </a:stretch>
            </p:blipFill>
            <p:spPr>
              <a:xfrm>
                <a:off x="5324177" y="919105"/>
                <a:ext cx="72000" cy="432000"/>
              </a:xfrm>
              <a:prstGeom prst="rect">
                <a:avLst/>
              </a:prstGeom>
            </p:spPr>
          </p:pic>
        </mc:Fallback>
      </mc:AlternateContent>
      <p:pic>
        <p:nvPicPr>
          <p:cNvPr id="4" name="図 3">
            <a:extLst>
              <a:ext uri="{FF2B5EF4-FFF2-40B4-BE49-F238E27FC236}">
                <a16:creationId xmlns:a16="http://schemas.microsoft.com/office/drawing/2014/main" xmlns="" id="{91574029-6AEE-25CF-6B28-87FCE7696AF4}"/>
              </a:ext>
            </a:extLst>
          </p:cNvPr>
          <p:cNvPicPr>
            <a:picLocks noChangeAspect="1"/>
          </p:cNvPicPr>
          <p:nvPr/>
        </p:nvPicPr>
        <p:blipFill>
          <a:blip r:embed="rId6" cstate="print">
            <a:extLst>
              <a:ext uri="{28A0092B-C50C-407E-A947-70E740481C1C}">
                <a14:useLocalDpi xmlns:a14="http://schemas.microsoft.com/office/drawing/2010/main" xmlns="" val="0"/>
              </a:ext>
            </a:extLst>
          </a:blip>
          <a:srcRect l="16722" t="43807" r="16725" b="19366"/>
          <a:stretch>
            <a:fillRect/>
          </a:stretch>
        </p:blipFill>
        <p:spPr>
          <a:xfrm>
            <a:off x="1444258" y="716526"/>
            <a:ext cx="9839270" cy="3061106"/>
          </a:xfrm>
          <a:prstGeom prst="rect">
            <a:avLst/>
          </a:prstGeom>
          <a:ln>
            <a:solidFill>
              <a:schemeClr val="tx1"/>
            </a:solidFill>
          </a:ln>
        </p:spPr>
      </p:pic>
      <p:pic>
        <p:nvPicPr>
          <p:cNvPr id="8" name="図 7">
            <a:extLst>
              <a:ext uri="{FF2B5EF4-FFF2-40B4-BE49-F238E27FC236}">
                <a16:creationId xmlns:a16="http://schemas.microsoft.com/office/drawing/2014/main" xmlns="" id="{6E6AFDDC-B5C8-214B-6216-A64CE354430B}"/>
              </a:ext>
            </a:extLst>
          </p:cNvPr>
          <p:cNvPicPr>
            <a:picLocks noChangeAspect="1"/>
          </p:cNvPicPr>
          <p:nvPr/>
        </p:nvPicPr>
        <p:blipFill>
          <a:blip r:embed="rId7" cstate="print">
            <a:extLst>
              <a:ext uri="{28A0092B-C50C-407E-A947-70E740481C1C}">
                <a14:useLocalDpi xmlns:a14="http://schemas.microsoft.com/office/drawing/2010/main" xmlns="" val="0"/>
              </a:ext>
            </a:extLst>
          </a:blip>
          <a:srcRect l="15511" t="22789" r="16587" b="42716"/>
          <a:stretch>
            <a:fillRect/>
          </a:stretch>
        </p:blipFill>
        <p:spPr>
          <a:xfrm>
            <a:off x="1444258" y="3777992"/>
            <a:ext cx="9839270" cy="2831356"/>
          </a:xfrm>
          <a:prstGeom prst="rect">
            <a:avLst/>
          </a:prstGeom>
          <a:ln>
            <a:solidFill>
              <a:schemeClr val="tx1"/>
            </a:solidFill>
          </a:ln>
        </p:spPr>
      </p:pic>
    </p:spTree>
    <p:extLst>
      <p:ext uri="{BB962C8B-B14F-4D97-AF65-F5344CB8AC3E}">
        <p14:creationId xmlns:p14="http://schemas.microsoft.com/office/powerpoint/2010/main" xmlns="" val="2721469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69CF05-0F9E-B4F6-884E-38CEA4D3DA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xmlns="" id="{62D98D8D-59D9-9BE3-8F54-D053CC438069}"/>
              </a:ext>
            </a:extLst>
          </p:cNvPr>
          <p:cNvSpPr>
            <a:spLocks noGrp="1"/>
          </p:cNvSpPr>
          <p:nvPr>
            <p:ph type="title"/>
          </p:nvPr>
        </p:nvSpPr>
        <p:spPr>
          <a:xfrm>
            <a:off x="102377" y="-202705"/>
            <a:ext cx="10515600" cy="1337810"/>
          </a:xfrm>
        </p:spPr>
        <p:txBody>
          <a:bodyPr/>
          <a:lstStyle/>
          <a:p>
            <a:r>
              <a:rPr kumimoji="1" lang="ja-JP" altLang="en-US" dirty="0"/>
              <a:t>運動について　</a:t>
            </a:r>
          </a:p>
        </p:txBody>
      </p:sp>
      <mc:AlternateContent xmlns:mc="http://schemas.openxmlformats.org/markup-compatibility/2006">
        <mc:Choice xmlns:p14="http://schemas.microsoft.com/office/powerpoint/2010/main" xmlns:aink="http://schemas.microsoft.com/office/drawing/2016/ink" xmlns="" Requires="p14 aink">
          <p:contentPart p14:bwMode="auto" r:id="rId2">
            <p14:nvContentPartPr>
              <p14:cNvPr id="107" name="インク 106">
                <a:extLst>
                  <a:ext uri="{FF2B5EF4-FFF2-40B4-BE49-F238E27FC236}">
                    <a16:creationId xmlns:a16="http://schemas.microsoft.com/office/drawing/2014/main" id="{E090DB81-4348-7388-1E78-764FE5328536}"/>
                  </a:ext>
                </a:extLst>
              </p14:cNvPr>
              <p14:cNvContentPartPr/>
              <p14:nvPr/>
            </p14:nvContentPartPr>
            <p14:xfrm>
              <a:off x="10152857" y="3152681"/>
              <a:ext cx="360" cy="360"/>
            </p14:xfrm>
          </p:contentPart>
        </mc:Choice>
        <mc:Fallback>
          <p:pic>
            <p:nvPicPr>
              <p:cNvPr id="107" name="インク 106">
                <a:extLst>
                  <a:ext uri="{FF2B5EF4-FFF2-40B4-BE49-F238E27FC236}">
                    <a16:creationId xmlns:a16="http://schemas.microsoft.com/office/drawing/2014/main" xmlns="" xmlns:aink="http://schemas.microsoft.com/office/drawing/2016/ink" xmlns:p14="http://schemas.microsoft.com/office/powerpoint/2010/main" id="{E090DB81-4348-7388-1E78-764FE5328536}"/>
                  </a:ext>
                </a:extLst>
              </p:cNvPr>
              <p:cNvPicPr/>
              <p:nvPr/>
            </p:nvPicPr>
            <p:blipFill>
              <a:blip r:embed="rId3" cstate="print"/>
              <a:stretch>
                <a:fillRect/>
              </a:stretch>
            </p:blipFill>
            <p:spPr>
              <a:xfrm>
                <a:off x="10116857" y="2936681"/>
                <a:ext cx="72000" cy="43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4">
            <p14:nvContentPartPr>
              <p14:cNvPr id="138" name="インク 137">
                <a:extLst>
                  <a:ext uri="{FF2B5EF4-FFF2-40B4-BE49-F238E27FC236}">
                    <a16:creationId xmlns:a16="http://schemas.microsoft.com/office/drawing/2014/main" id="{5EE7382F-4745-9FF5-4B7E-1C1484C55D28}"/>
                  </a:ext>
                </a:extLst>
              </p14:cNvPr>
              <p14:cNvContentPartPr/>
              <p14:nvPr/>
            </p14:nvContentPartPr>
            <p14:xfrm>
              <a:off x="5360177" y="1135105"/>
              <a:ext cx="360" cy="360"/>
            </p14:xfrm>
          </p:contentPart>
        </mc:Choice>
        <mc:Fallback>
          <p:pic>
            <p:nvPicPr>
              <p:cNvPr id="138" name="インク 137">
                <a:extLst>
                  <a:ext uri="{FF2B5EF4-FFF2-40B4-BE49-F238E27FC236}">
                    <a16:creationId xmlns:a16="http://schemas.microsoft.com/office/drawing/2014/main" xmlns="" xmlns:aink="http://schemas.microsoft.com/office/drawing/2016/ink" xmlns:p14="http://schemas.microsoft.com/office/powerpoint/2010/main" id="{5EE7382F-4745-9FF5-4B7E-1C1484C55D28}"/>
                  </a:ext>
                </a:extLst>
              </p:cNvPr>
              <p:cNvPicPr/>
              <p:nvPr/>
            </p:nvPicPr>
            <p:blipFill>
              <a:blip r:embed="rId5" cstate="print"/>
              <a:stretch>
                <a:fillRect/>
              </a:stretch>
            </p:blipFill>
            <p:spPr>
              <a:xfrm>
                <a:off x="5324177" y="919105"/>
                <a:ext cx="72000" cy="432000"/>
              </a:xfrm>
              <a:prstGeom prst="rect">
                <a:avLst/>
              </a:prstGeom>
            </p:spPr>
          </p:pic>
        </mc:Fallback>
      </mc:AlternateContent>
      <p:pic>
        <p:nvPicPr>
          <p:cNvPr id="8" name="図 7">
            <a:extLst>
              <a:ext uri="{FF2B5EF4-FFF2-40B4-BE49-F238E27FC236}">
                <a16:creationId xmlns:a16="http://schemas.microsoft.com/office/drawing/2014/main" xmlns="" id="{553DE5CB-DE23-3E3C-5F4B-7877AFCC737C}"/>
              </a:ext>
            </a:extLst>
          </p:cNvPr>
          <p:cNvPicPr>
            <a:picLocks noChangeAspect="1"/>
          </p:cNvPicPr>
          <p:nvPr/>
        </p:nvPicPr>
        <p:blipFill>
          <a:blip r:embed="rId6" cstate="print">
            <a:extLst>
              <a:ext uri="{28A0092B-C50C-407E-A947-70E740481C1C}">
                <a14:useLocalDpi xmlns:a14="http://schemas.microsoft.com/office/drawing/2010/main" xmlns="" val="0"/>
              </a:ext>
            </a:extLst>
          </a:blip>
          <a:srcRect l="15649" t="58933" r="17855" b="6757"/>
          <a:stretch>
            <a:fillRect/>
          </a:stretch>
        </p:blipFill>
        <p:spPr>
          <a:xfrm>
            <a:off x="1139586" y="641297"/>
            <a:ext cx="10714250" cy="3108172"/>
          </a:xfrm>
          <a:prstGeom prst="rect">
            <a:avLst/>
          </a:prstGeom>
          <a:ln>
            <a:solidFill>
              <a:schemeClr val="tx1"/>
            </a:solidFill>
          </a:ln>
        </p:spPr>
      </p:pic>
      <p:pic>
        <p:nvPicPr>
          <p:cNvPr id="7" name="図 6">
            <a:extLst>
              <a:ext uri="{FF2B5EF4-FFF2-40B4-BE49-F238E27FC236}">
                <a16:creationId xmlns:a16="http://schemas.microsoft.com/office/drawing/2014/main" xmlns="" id="{EEE8EA5D-33E3-340F-74BE-2F6DD07731F5}"/>
              </a:ext>
            </a:extLst>
          </p:cNvPr>
          <p:cNvPicPr>
            <a:picLocks noChangeAspect="1"/>
          </p:cNvPicPr>
          <p:nvPr/>
        </p:nvPicPr>
        <p:blipFill>
          <a:blip r:embed="rId7" cstate="print">
            <a:extLst>
              <a:ext uri="{28A0092B-C50C-407E-A947-70E740481C1C}">
                <a14:useLocalDpi xmlns:a14="http://schemas.microsoft.com/office/drawing/2010/main" xmlns="" val="0"/>
              </a:ext>
            </a:extLst>
          </a:blip>
          <a:srcRect l="14811" t="57528" r="16731" b="7148"/>
          <a:stretch>
            <a:fillRect/>
          </a:stretch>
        </p:blipFill>
        <p:spPr>
          <a:xfrm>
            <a:off x="1139586" y="3749829"/>
            <a:ext cx="10714249" cy="3108172"/>
          </a:xfrm>
          <a:prstGeom prst="rect">
            <a:avLst/>
          </a:prstGeom>
          <a:ln>
            <a:solidFill>
              <a:schemeClr val="tx1"/>
            </a:solidFill>
          </a:ln>
        </p:spPr>
      </p:pic>
    </p:spTree>
    <p:extLst>
      <p:ext uri="{BB962C8B-B14F-4D97-AF65-F5344CB8AC3E}">
        <p14:creationId xmlns:p14="http://schemas.microsoft.com/office/powerpoint/2010/main" xmlns="" val="65899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F0300D-F0A8-FFA8-239E-E03AD998C1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xmlns="" id="{8286366A-C874-5D36-6E31-3A7713745B48}"/>
              </a:ext>
            </a:extLst>
          </p:cNvPr>
          <p:cNvSpPr>
            <a:spLocks noGrp="1"/>
          </p:cNvSpPr>
          <p:nvPr>
            <p:ph type="title"/>
          </p:nvPr>
        </p:nvSpPr>
        <p:spPr>
          <a:xfrm>
            <a:off x="102377" y="-202705"/>
            <a:ext cx="10515600" cy="1337810"/>
          </a:xfrm>
        </p:spPr>
        <p:txBody>
          <a:bodyPr/>
          <a:lstStyle/>
          <a:p>
            <a:r>
              <a:rPr kumimoji="1" lang="ja-JP" altLang="en-US" dirty="0"/>
              <a:t>運動について　</a:t>
            </a:r>
          </a:p>
        </p:txBody>
      </p:sp>
      <mc:AlternateContent xmlns:mc="http://schemas.openxmlformats.org/markup-compatibility/2006">
        <mc:Choice xmlns:p14="http://schemas.microsoft.com/office/powerpoint/2010/main" xmlns:aink="http://schemas.microsoft.com/office/drawing/2016/ink" xmlns="" Requires="p14 aink">
          <p:contentPart p14:bwMode="auto" r:id="rId3">
            <p14:nvContentPartPr>
              <p14:cNvPr id="107" name="インク 106">
                <a:extLst>
                  <a:ext uri="{FF2B5EF4-FFF2-40B4-BE49-F238E27FC236}">
                    <a16:creationId xmlns:a16="http://schemas.microsoft.com/office/drawing/2014/main" id="{E0E2DB6D-7496-1638-2F84-E8487D26004D}"/>
                  </a:ext>
                </a:extLst>
              </p14:cNvPr>
              <p14:cNvContentPartPr/>
              <p14:nvPr/>
            </p14:nvContentPartPr>
            <p14:xfrm>
              <a:off x="10152857" y="3152681"/>
              <a:ext cx="360" cy="360"/>
            </p14:xfrm>
          </p:contentPart>
        </mc:Choice>
        <mc:Fallback>
          <p:pic>
            <p:nvPicPr>
              <p:cNvPr id="107" name="インク 106">
                <a:extLst>
                  <a:ext uri="{FF2B5EF4-FFF2-40B4-BE49-F238E27FC236}">
                    <a16:creationId xmlns:a16="http://schemas.microsoft.com/office/drawing/2014/main" xmlns="" xmlns:aink="http://schemas.microsoft.com/office/drawing/2016/ink" xmlns:p14="http://schemas.microsoft.com/office/powerpoint/2010/main" id="{E0E2DB6D-7496-1638-2F84-E8487D26004D}"/>
                  </a:ext>
                </a:extLst>
              </p:cNvPr>
              <p:cNvPicPr/>
              <p:nvPr/>
            </p:nvPicPr>
            <p:blipFill>
              <a:blip r:embed="rId4" cstate="print"/>
              <a:stretch>
                <a:fillRect/>
              </a:stretch>
            </p:blipFill>
            <p:spPr>
              <a:xfrm>
                <a:off x="10116857" y="2936681"/>
                <a:ext cx="72000" cy="43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xmlns="" Requires="p14 aink">
          <p:contentPart p14:bwMode="auto" r:id="rId5">
            <p14:nvContentPartPr>
              <p14:cNvPr id="138" name="インク 137">
                <a:extLst>
                  <a:ext uri="{FF2B5EF4-FFF2-40B4-BE49-F238E27FC236}">
                    <a16:creationId xmlns:a16="http://schemas.microsoft.com/office/drawing/2014/main" id="{E418D1F4-E97A-A711-BD01-94B5458AC7D8}"/>
                  </a:ext>
                </a:extLst>
              </p14:cNvPr>
              <p14:cNvContentPartPr/>
              <p14:nvPr/>
            </p14:nvContentPartPr>
            <p14:xfrm>
              <a:off x="5360177" y="1135105"/>
              <a:ext cx="360" cy="360"/>
            </p14:xfrm>
          </p:contentPart>
        </mc:Choice>
        <mc:Fallback>
          <p:pic>
            <p:nvPicPr>
              <p:cNvPr id="138" name="インク 137">
                <a:extLst>
                  <a:ext uri="{FF2B5EF4-FFF2-40B4-BE49-F238E27FC236}">
                    <a16:creationId xmlns:a16="http://schemas.microsoft.com/office/drawing/2014/main" xmlns="" xmlns:aink="http://schemas.microsoft.com/office/drawing/2016/ink" xmlns:p14="http://schemas.microsoft.com/office/powerpoint/2010/main" id="{E418D1F4-E97A-A711-BD01-94B5458AC7D8}"/>
                  </a:ext>
                </a:extLst>
              </p:cNvPr>
              <p:cNvPicPr/>
              <p:nvPr/>
            </p:nvPicPr>
            <p:blipFill>
              <a:blip r:embed="rId6" cstate="print"/>
              <a:stretch>
                <a:fillRect/>
              </a:stretch>
            </p:blipFill>
            <p:spPr>
              <a:xfrm>
                <a:off x="5324177" y="919105"/>
                <a:ext cx="72000" cy="432000"/>
              </a:xfrm>
              <a:prstGeom prst="rect">
                <a:avLst/>
              </a:prstGeom>
            </p:spPr>
          </p:pic>
        </mc:Fallback>
      </mc:AlternateContent>
      <p:pic>
        <p:nvPicPr>
          <p:cNvPr id="5" name="図 4">
            <a:extLst>
              <a:ext uri="{FF2B5EF4-FFF2-40B4-BE49-F238E27FC236}">
                <a16:creationId xmlns:a16="http://schemas.microsoft.com/office/drawing/2014/main" xmlns="" id="{F0C05286-8EC6-7BCC-F2CF-82CD7BDBFD6B}"/>
              </a:ext>
            </a:extLst>
          </p:cNvPr>
          <p:cNvPicPr>
            <a:picLocks noChangeAspect="1"/>
          </p:cNvPicPr>
          <p:nvPr/>
        </p:nvPicPr>
        <p:blipFill>
          <a:blip r:embed="rId7" cstate="print">
            <a:extLst>
              <a:ext uri="{28A0092B-C50C-407E-A947-70E740481C1C}">
                <a14:useLocalDpi xmlns:a14="http://schemas.microsoft.com/office/drawing/2010/main" xmlns="" val="0"/>
              </a:ext>
            </a:extLst>
          </a:blip>
          <a:srcRect l="16722" t="18975" r="18817" b="7842"/>
          <a:stretch>
            <a:fillRect/>
          </a:stretch>
        </p:blipFill>
        <p:spPr>
          <a:xfrm>
            <a:off x="1276065" y="704896"/>
            <a:ext cx="9639870" cy="6153104"/>
          </a:xfrm>
          <a:prstGeom prst="rect">
            <a:avLst/>
          </a:prstGeom>
          <a:ln>
            <a:solidFill>
              <a:schemeClr val="tx1"/>
            </a:solidFill>
          </a:ln>
        </p:spPr>
      </p:pic>
    </p:spTree>
    <p:extLst>
      <p:ext uri="{BB962C8B-B14F-4D97-AF65-F5344CB8AC3E}">
        <p14:creationId xmlns:p14="http://schemas.microsoft.com/office/powerpoint/2010/main" xmlns="" val="196212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F3033C6-A1FC-FC5F-23A4-04B252CDCE92}"/>
              </a:ext>
            </a:extLst>
          </p:cNvPr>
          <p:cNvSpPr>
            <a:spLocks noGrp="1"/>
          </p:cNvSpPr>
          <p:nvPr>
            <p:ph type="title"/>
          </p:nvPr>
        </p:nvSpPr>
        <p:spPr/>
        <p:txBody>
          <a:bodyPr/>
          <a:lstStyle/>
          <a:p>
            <a:r>
              <a:rPr lang="ja-JP" altLang="en-US" dirty="0"/>
              <a:t>お品書き</a:t>
            </a:r>
            <a:endParaRPr kumimoji="1" lang="ja-JP" altLang="en-US" dirty="0"/>
          </a:p>
        </p:txBody>
      </p:sp>
      <p:sp>
        <p:nvSpPr>
          <p:cNvPr id="3" name="テキスト ボックス 2">
            <a:extLst>
              <a:ext uri="{FF2B5EF4-FFF2-40B4-BE49-F238E27FC236}">
                <a16:creationId xmlns:a16="http://schemas.microsoft.com/office/drawing/2014/main" xmlns="" id="{C3CCB91C-17EB-9DF8-1FC9-10E8E0631854}"/>
              </a:ext>
            </a:extLst>
          </p:cNvPr>
          <p:cNvSpPr txBox="1"/>
          <p:nvPr/>
        </p:nvSpPr>
        <p:spPr>
          <a:xfrm>
            <a:off x="819807" y="2002221"/>
            <a:ext cx="10610193" cy="2308324"/>
          </a:xfrm>
          <a:prstGeom prst="rect">
            <a:avLst/>
          </a:prstGeom>
          <a:noFill/>
        </p:spPr>
        <p:txBody>
          <a:bodyPr wrap="square" rtlCol="0">
            <a:spAutoFit/>
          </a:bodyPr>
          <a:lstStyle/>
          <a:p>
            <a:r>
              <a:rPr kumimoji="1" lang="ja-JP" altLang="en-US" sz="3600" dirty="0"/>
              <a:t>１，サルコペニアとは？</a:t>
            </a:r>
            <a:endParaRPr kumimoji="1" lang="en-US" altLang="ja-JP" sz="3600" dirty="0"/>
          </a:p>
          <a:p>
            <a:r>
              <a:rPr lang="ja-JP" altLang="en-US" sz="3600" dirty="0"/>
              <a:t>２，どんな人がサルコペニア？</a:t>
            </a:r>
            <a:endParaRPr kumimoji="1" lang="en-US" altLang="ja-JP" sz="3600" dirty="0"/>
          </a:p>
          <a:p>
            <a:r>
              <a:rPr lang="ja-JP" altLang="en-US" sz="3600" dirty="0"/>
              <a:t>３，サルコペニアと透析の関係性</a:t>
            </a:r>
            <a:endParaRPr lang="en-US" altLang="ja-JP" sz="3600" dirty="0"/>
          </a:p>
          <a:p>
            <a:r>
              <a:rPr lang="ja-JP" altLang="en-US" sz="3600" dirty="0"/>
              <a:t>４，体つくり</a:t>
            </a:r>
            <a:endParaRPr lang="en-US" altLang="ja-JP" sz="3600" dirty="0"/>
          </a:p>
        </p:txBody>
      </p:sp>
      <p:pic>
        <p:nvPicPr>
          <p:cNvPr id="4" name="図 3" descr="body_kinniku_zenshin_back.png"/>
          <p:cNvPicPr>
            <a:picLocks noChangeAspect="1"/>
          </p:cNvPicPr>
          <p:nvPr/>
        </p:nvPicPr>
        <p:blipFill>
          <a:blip r:embed="rId2" cstate="print"/>
          <a:stretch>
            <a:fillRect/>
          </a:stretch>
        </p:blipFill>
        <p:spPr>
          <a:xfrm>
            <a:off x="8521662" y="1175707"/>
            <a:ext cx="2838450" cy="4286250"/>
          </a:xfrm>
          <a:prstGeom prst="rect">
            <a:avLst/>
          </a:prstGeom>
        </p:spPr>
      </p:pic>
    </p:spTree>
    <p:extLst>
      <p:ext uri="{BB962C8B-B14F-4D97-AF65-F5344CB8AC3E}">
        <p14:creationId xmlns:p14="http://schemas.microsoft.com/office/powerpoint/2010/main" xmlns="" val="3639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EF1D6EF-282F-2DA0-92B2-761A8853BDFF}"/>
              </a:ext>
            </a:extLst>
          </p:cNvPr>
          <p:cNvSpPr>
            <a:spLocks noGrp="1"/>
          </p:cNvSpPr>
          <p:nvPr>
            <p:ph type="title"/>
          </p:nvPr>
        </p:nvSpPr>
        <p:spPr/>
        <p:txBody>
          <a:bodyPr/>
          <a:lstStyle/>
          <a:p>
            <a:r>
              <a:rPr kumimoji="1" lang="ja-JP" altLang="en-US" dirty="0"/>
              <a:t>サルコペニアとは？</a:t>
            </a:r>
          </a:p>
        </p:txBody>
      </p:sp>
      <p:sp>
        <p:nvSpPr>
          <p:cNvPr id="6" name="テキスト ボックス 5">
            <a:extLst>
              <a:ext uri="{FF2B5EF4-FFF2-40B4-BE49-F238E27FC236}">
                <a16:creationId xmlns:a16="http://schemas.microsoft.com/office/drawing/2014/main" xmlns="" id="{753F0D0E-8449-EEE2-F220-BFEA05162F4A}"/>
              </a:ext>
            </a:extLst>
          </p:cNvPr>
          <p:cNvSpPr txBox="1"/>
          <p:nvPr/>
        </p:nvSpPr>
        <p:spPr>
          <a:xfrm>
            <a:off x="838200" y="1545021"/>
            <a:ext cx="10292255" cy="954107"/>
          </a:xfrm>
          <a:prstGeom prst="rect">
            <a:avLst/>
          </a:prstGeom>
          <a:noFill/>
        </p:spPr>
        <p:txBody>
          <a:bodyPr wrap="square" rtlCol="0">
            <a:spAutoFit/>
          </a:bodyPr>
          <a:lstStyle/>
          <a:p>
            <a:r>
              <a:rPr kumimoji="1" lang="en-US" altLang="ja-JP" sz="2800" dirty="0"/>
              <a:t>1989</a:t>
            </a:r>
            <a:r>
              <a:rPr kumimoji="1" lang="ja-JP" altLang="en-US" sz="2800" dirty="0"/>
              <a:t>年に米国の栄養学者・ローゼンバーグ博士が加齢に伴い　</a:t>
            </a:r>
            <a:r>
              <a:rPr kumimoji="1" lang="ja-JP" altLang="en-US" sz="2800" b="1" dirty="0"/>
              <a:t>骨格筋量の減少</a:t>
            </a:r>
            <a:r>
              <a:rPr kumimoji="1" lang="ja-JP" altLang="en-US" sz="2800" dirty="0"/>
              <a:t>が起こることの重要性に着目し提唱した概念</a:t>
            </a:r>
          </a:p>
        </p:txBody>
      </p:sp>
      <p:sp>
        <p:nvSpPr>
          <p:cNvPr id="7" name="テキスト ボックス 6">
            <a:extLst>
              <a:ext uri="{FF2B5EF4-FFF2-40B4-BE49-F238E27FC236}">
                <a16:creationId xmlns:a16="http://schemas.microsoft.com/office/drawing/2014/main" xmlns="" id="{CB4D109A-33D2-3823-D76C-F0DDE1DB9F59}"/>
              </a:ext>
            </a:extLst>
          </p:cNvPr>
          <p:cNvSpPr txBox="1"/>
          <p:nvPr/>
        </p:nvSpPr>
        <p:spPr>
          <a:xfrm>
            <a:off x="959385" y="4908582"/>
            <a:ext cx="10011103" cy="2185214"/>
          </a:xfrm>
          <a:prstGeom prst="rect">
            <a:avLst/>
          </a:prstGeom>
          <a:noFill/>
        </p:spPr>
        <p:txBody>
          <a:bodyPr wrap="square" rtlCol="0">
            <a:spAutoFit/>
          </a:bodyPr>
          <a:lstStyle/>
          <a:p>
            <a:r>
              <a:rPr kumimoji="1" lang="ja-JP" altLang="en-US" sz="2400" dirty="0"/>
              <a:t>ギリシャ語で筋肉を意味するサルコと、喪失を意味するペニアを組み合わせた造語</a:t>
            </a:r>
            <a:endParaRPr kumimoji="1" lang="en-US" altLang="ja-JP" sz="2400" dirty="0"/>
          </a:p>
          <a:p>
            <a:r>
              <a:rPr lang="ja-JP" altLang="en-US" sz="2400" dirty="0"/>
              <a:t>現在は量的減少に加え、</a:t>
            </a:r>
            <a:r>
              <a:rPr lang="ja-JP" altLang="en-US" sz="2800" b="1" u="sng" dirty="0"/>
              <a:t>筋力や身体機能の低下</a:t>
            </a:r>
            <a:r>
              <a:rPr lang="ja-JP" altLang="en-US" sz="2400" dirty="0"/>
              <a:t>を含む概念になっている。</a:t>
            </a:r>
            <a:r>
              <a:rPr lang="en-US" altLang="ja-JP" sz="2400" dirty="0"/>
              <a:t>2016</a:t>
            </a:r>
            <a:r>
              <a:rPr lang="ja-JP" altLang="en-US" sz="2400" dirty="0"/>
              <a:t>年には国際疾病分類に登録され、疾病として位置づけられた。</a:t>
            </a:r>
          </a:p>
          <a:p>
            <a:r>
              <a:rPr lang="ja-JP" altLang="en-US" b="1" dirty="0">
                <a:hlinkClick r:id="rId3"/>
              </a:rPr>
              <a:t/>
            </a:r>
            <a:br>
              <a:rPr lang="ja-JP" altLang="en-US" b="1" dirty="0">
                <a:hlinkClick r:id="rId3"/>
              </a:rPr>
            </a:br>
            <a:endParaRPr lang="en-US" altLang="ja-JP" dirty="0"/>
          </a:p>
        </p:txBody>
      </p:sp>
      <p:pic>
        <p:nvPicPr>
          <p:cNvPr id="5" name="図 4" descr="body_kinniku_yowai_character.png"/>
          <p:cNvPicPr>
            <a:picLocks noChangeAspect="1"/>
          </p:cNvPicPr>
          <p:nvPr/>
        </p:nvPicPr>
        <p:blipFill>
          <a:blip r:embed="rId4" cstate="print"/>
          <a:stretch>
            <a:fillRect/>
          </a:stretch>
        </p:blipFill>
        <p:spPr>
          <a:xfrm>
            <a:off x="6768947" y="2144042"/>
            <a:ext cx="3810000" cy="2724150"/>
          </a:xfrm>
          <a:prstGeom prst="rect">
            <a:avLst/>
          </a:prstGeom>
        </p:spPr>
      </p:pic>
      <p:pic>
        <p:nvPicPr>
          <p:cNvPr id="8" name="図 7" descr="kinniku_character.png"/>
          <p:cNvPicPr>
            <a:picLocks noChangeAspect="1"/>
          </p:cNvPicPr>
          <p:nvPr/>
        </p:nvPicPr>
        <p:blipFill>
          <a:blip r:embed="rId5" cstate="print"/>
          <a:stretch>
            <a:fillRect/>
          </a:stretch>
        </p:blipFill>
        <p:spPr>
          <a:xfrm>
            <a:off x="1134736" y="2275899"/>
            <a:ext cx="3373915" cy="2825654"/>
          </a:xfrm>
          <a:prstGeom prst="rect">
            <a:avLst/>
          </a:prstGeom>
        </p:spPr>
      </p:pic>
      <p:sp>
        <p:nvSpPr>
          <p:cNvPr id="9" name="右矢印 8"/>
          <p:cNvSpPr/>
          <p:nvPr/>
        </p:nvSpPr>
        <p:spPr>
          <a:xfrm>
            <a:off x="4825388" y="2875402"/>
            <a:ext cx="1740665" cy="1421176"/>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加齢</a:t>
            </a:r>
          </a:p>
        </p:txBody>
      </p:sp>
    </p:spTree>
    <p:extLst>
      <p:ext uri="{BB962C8B-B14F-4D97-AF65-F5344CB8AC3E}">
        <p14:creationId xmlns:p14="http://schemas.microsoft.com/office/powerpoint/2010/main" xmlns="" val="61915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C5E06A0-CD5A-283E-787D-8AF22032C62E}"/>
              </a:ext>
            </a:extLst>
          </p:cNvPr>
          <p:cNvSpPr>
            <a:spLocks noGrp="1"/>
          </p:cNvSpPr>
          <p:nvPr>
            <p:ph type="title"/>
          </p:nvPr>
        </p:nvSpPr>
        <p:spPr>
          <a:xfrm>
            <a:off x="590154" y="0"/>
            <a:ext cx="10515600" cy="1325563"/>
          </a:xfrm>
        </p:spPr>
        <p:txBody>
          <a:bodyPr/>
          <a:lstStyle/>
          <a:p>
            <a:r>
              <a:rPr kumimoji="1" lang="ja-JP" altLang="en-US" dirty="0"/>
              <a:t>どんな人がサルコペニア</a:t>
            </a:r>
            <a:r>
              <a:rPr kumimoji="1" lang="en-US" altLang="ja-JP" dirty="0"/>
              <a:t>?</a:t>
            </a:r>
            <a:endParaRPr kumimoji="1" lang="ja-JP" altLang="en-US" dirty="0"/>
          </a:p>
        </p:txBody>
      </p:sp>
      <p:pic>
        <p:nvPicPr>
          <p:cNvPr id="4" name="図 3" descr="スクリーンショット_31-7-2025_104830_landisk-8cfcfd.jpeg"/>
          <p:cNvPicPr>
            <a:picLocks noChangeAspect="1"/>
          </p:cNvPicPr>
          <p:nvPr/>
        </p:nvPicPr>
        <p:blipFill>
          <a:blip r:embed="rId3" cstate="print"/>
          <a:stretch>
            <a:fillRect/>
          </a:stretch>
        </p:blipFill>
        <p:spPr>
          <a:xfrm>
            <a:off x="655640" y="1062841"/>
            <a:ext cx="11249891" cy="5536133"/>
          </a:xfrm>
          <a:prstGeom prst="rect">
            <a:avLst/>
          </a:prstGeom>
        </p:spPr>
      </p:pic>
      <mc:AlternateContent xmlns:mc="http://schemas.openxmlformats.org/markup-compatibility/2006">
        <mc:Choice xmlns:p14="http://schemas.microsoft.com/office/powerpoint/2010/main" xmlns="" Requires="p14">
          <p:contentPart p14:bwMode="auto" r:id="rId4">
            <p14:nvContentPartPr>
              <p14:cNvPr id="10" name="インク 9">
                <a:extLst>
                  <a:ext uri="{FF2B5EF4-FFF2-40B4-BE49-F238E27FC236}">
                    <a16:creationId xmlns:a16="http://schemas.microsoft.com/office/drawing/2014/main" id="{D5D2A116-6B9B-B1D3-1852-47DC6171CDFE}"/>
                  </a:ext>
                </a:extLst>
              </p14:cNvPr>
              <p14:cNvContentPartPr/>
              <p14:nvPr/>
            </p14:nvContentPartPr>
            <p14:xfrm>
              <a:off x="6613071" y="2922633"/>
              <a:ext cx="3445329" cy="2090237"/>
            </p14:xfrm>
          </p:contentPart>
        </mc:Choice>
        <mc:Fallback>
          <p:pic>
            <p:nvPicPr>
              <p:cNvPr id="10" name="インク 9">
                <a:extLst>
                  <a:ext uri="{FF2B5EF4-FFF2-40B4-BE49-F238E27FC236}">
                    <a16:creationId xmlns:a16="http://schemas.microsoft.com/office/drawing/2014/main" xmlns="" id="{D5D2A116-6B9B-B1D3-1852-47DC6171CDFE}"/>
                  </a:ext>
                </a:extLst>
              </p:cNvPr>
              <p:cNvPicPr/>
              <p:nvPr/>
            </p:nvPicPr>
            <p:blipFill>
              <a:blip r:embed="rId5" cstate="print"/>
              <a:stretch>
                <a:fillRect/>
              </a:stretch>
            </p:blipFill>
            <p:spPr>
              <a:xfrm>
                <a:off x="6595070" y="2904995"/>
                <a:ext cx="3480970" cy="2125872"/>
              </a:xfrm>
              <a:prstGeom prst="rect">
                <a:avLst/>
              </a:prstGeom>
            </p:spPr>
          </p:pic>
        </mc:Fallback>
      </mc:AlternateContent>
      <p:sp>
        <p:nvSpPr>
          <p:cNvPr id="11" name="矢印: 左 10">
            <a:extLst>
              <a:ext uri="{FF2B5EF4-FFF2-40B4-BE49-F238E27FC236}">
                <a16:creationId xmlns:a16="http://schemas.microsoft.com/office/drawing/2014/main" xmlns="" id="{F21727C8-6F1B-3B40-84DF-F6B24E270741}"/>
              </a:ext>
            </a:extLst>
          </p:cNvPr>
          <p:cNvSpPr/>
          <p:nvPr/>
        </p:nvSpPr>
        <p:spPr>
          <a:xfrm rot="10299355">
            <a:off x="3337479" y="4403025"/>
            <a:ext cx="3087720" cy="57150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591977BC-E892-C3E6-76BC-741781F320B7}"/>
              </a:ext>
            </a:extLst>
          </p:cNvPr>
          <p:cNvSpPr txBox="1"/>
          <p:nvPr/>
        </p:nvSpPr>
        <p:spPr>
          <a:xfrm>
            <a:off x="330143" y="4971636"/>
            <a:ext cx="3137970" cy="461665"/>
          </a:xfrm>
          <a:prstGeom prst="rect">
            <a:avLst/>
          </a:prstGeom>
          <a:noFill/>
        </p:spPr>
        <p:txBody>
          <a:bodyPr wrap="square" rtlCol="0">
            <a:spAutoFit/>
          </a:bodyPr>
          <a:lstStyle/>
          <a:p>
            <a:r>
              <a:rPr kumimoji="1" lang="ja-JP" altLang="en-US" sz="2400" b="1" dirty="0"/>
              <a:t>大事なのはここです</a:t>
            </a:r>
            <a:r>
              <a:rPr kumimoji="1" lang="en-US" altLang="ja-JP" sz="2400" dirty="0"/>
              <a:t>!</a:t>
            </a:r>
            <a:endParaRPr kumimoji="1" lang="ja-JP" altLang="en-US" sz="2400" dirty="0"/>
          </a:p>
        </p:txBody>
      </p:sp>
    </p:spTree>
    <p:extLst>
      <p:ext uri="{BB962C8B-B14F-4D97-AF65-F5344CB8AC3E}">
        <p14:creationId xmlns:p14="http://schemas.microsoft.com/office/powerpoint/2010/main" xmlns="" val="406383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509" y="171161"/>
            <a:ext cx="11145982" cy="1325563"/>
          </a:xfrm>
        </p:spPr>
        <p:txBody>
          <a:bodyPr/>
          <a:lstStyle/>
          <a:p>
            <a:r>
              <a:rPr lang="ja-JP" altLang="en-US" dirty="0"/>
              <a:t>難しい話？自分を確認してみましょう①</a:t>
            </a:r>
            <a:endParaRPr kumimoji="1" lang="ja-JP" altLang="en-US" dirty="0"/>
          </a:p>
        </p:txBody>
      </p:sp>
      <p:pic>
        <p:nvPicPr>
          <p:cNvPr id="3" name="図 2" descr="ゆびわっかテスト.png"/>
          <p:cNvPicPr>
            <a:picLocks noChangeAspect="1"/>
          </p:cNvPicPr>
          <p:nvPr/>
        </p:nvPicPr>
        <p:blipFill>
          <a:blip r:embed="rId2" cstate="print"/>
          <a:stretch>
            <a:fillRect/>
          </a:stretch>
        </p:blipFill>
        <p:spPr>
          <a:xfrm>
            <a:off x="5098472" y="1350818"/>
            <a:ext cx="6594764" cy="4876800"/>
          </a:xfrm>
          <a:prstGeom prst="rect">
            <a:avLst/>
          </a:prstGeom>
        </p:spPr>
      </p:pic>
      <p:sp>
        <p:nvSpPr>
          <p:cNvPr id="4" name="テキスト ボックス 3"/>
          <p:cNvSpPr txBox="1"/>
          <p:nvPr/>
        </p:nvSpPr>
        <p:spPr>
          <a:xfrm>
            <a:off x="304801" y="1191490"/>
            <a:ext cx="4655126" cy="2277547"/>
          </a:xfrm>
          <a:prstGeom prst="rect">
            <a:avLst/>
          </a:prstGeom>
          <a:noFill/>
        </p:spPr>
        <p:txBody>
          <a:bodyPr wrap="square" rtlCol="0">
            <a:spAutoFit/>
          </a:bodyPr>
          <a:lstStyle/>
          <a:p>
            <a:r>
              <a:rPr kumimoji="1" lang="ja-JP" altLang="en-US" sz="2800" b="1" u="sng" dirty="0"/>
              <a:t>指</a:t>
            </a:r>
            <a:r>
              <a:rPr lang="ja-JP" altLang="en-US" sz="2800" b="1" u="sng" dirty="0"/>
              <a:t>輪</a:t>
            </a:r>
            <a:r>
              <a:rPr lang="ja-JP" altLang="en-US" sz="2800" b="1" u="sng" dirty="0" err="1"/>
              <a:t>っか</a:t>
            </a:r>
            <a:r>
              <a:rPr kumimoji="1" lang="ja-JP" altLang="en-US" sz="2800" b="1" u="sng" dirty="0"/>
              <a:t>テスト</a:t>
            </a:r>
            <a:endParaRPr kumimoji="1" lang="en-US" altLang="ja-JP" sz="2800" b="1" u="sng" dirty="0"/>
          </a:p>
          <a:p>
            <a:r>
              <a:rPr lang="ja-JP" altLang="en-US" sz="2400" dirty="0"/>
              <a:t>両手の親指と人差し指をつなげて輪</a:t>
            </a:r>
            <a:r>
              <a:rPr lang="ja-JP" altLang="en-US" sz="2400" dirty="0" err="1"/>
              <a:t>っかを</a:t>
            </a:r>
            <a:r>
              <a:rPr lang="ja-JP" altLang="en-US" sz="2400" dirty="0"/>
              <a:t>作る</a:t>
            </a:r>
            <a:endParaRPr lang="en-US" altLang="ja-JP" sz="2400" dirty="0"/>
          </a:p>
          <a:p>
            <a:r>
              <a:rPr kumimoji="1" lang="ja-JP" altLang="en-US" sz="2400" dirty="0"/>
              <a:t>利き足ではないほうのふくらはぎの一番太い部分を軽くつかむ</a:t>
            </a:r>
            <a:endParaRPr kumimoji="1" lang="en-US" altLang="ja-JP" sz="2400" dirty="0"/>
          </a:p>
          <a:p>
            <a:endParaRPr kumimoji="1" lang="ja-JP" altLang="en-US" dirty="0"/>
          </a:p>
        </p:txBody>
      </p:sp>
      <p:pic>
        <p:nvPicPr>
          <p:cNvPr id="5" name="図 4" descr="content_0aa1984a-4177-48a3-8bc4-5bbff0f57261.png"/>
          <p:cNvPicPr>
            <a:picLocks noChangeAspect="1"/>
          </p:cNvPicPr>
          <p:nvPr/>
        </p:nvPicPr>
        <p:blipFill>
          <a:blip r:embed="rId3" cstate="print"/>
          <a:srcRect l="1749" t="21027" r="54553" b="36543"/>
          <a:stretch>
            <a:fillRect/>
          </a:stretch>
        </p:blipFill>
        <p:spPr>
          <a:xfrm>
            <a:off x="1080654" y="4211781"/>
            <a:ext cx="3410435" cy="2355273"/>
          </a:xfrm>
          <a:prstGeom prst="rect">
            <a:avLst/>
          </a:prstGeom>
        </p:spPr>
      </p:pic>
      <p:sp>
        <p:nvSpPr>
          <p:cNvPr id="6" name="テキスト ボックス 5"/>
          <p:cNvSpPr txBox="1"/>
          <p:nvPr/>
        </p:nvSpPr>
        <p:spPr>
          <a:xfrm>
            <a:off x="304800" y="3297382"/>
            <a:ext cx="4696691" cy="830997"/>
          </a:xfrm>
          <a:prstGeom prst="rect">
            <a:avLst/>
          </a:prstGeom>
          <a:noFill/>
        </p:spPr>
        <p:txBody>
          <a:bodyPr wrap="square" rtlCol="0">
            <a:spAutoFit/>
          </a:bodyPr>
          <a:lstStyle/>
          <a:p>
            <a:r>
              <a:rPr kumimoji="1" lang="ja-JP" altLang="en-US" sz="2400" dirty="0"/>
              <a:t>男性</a:t>
            </a:r>
            <a:r>
              <a:rPr kumimoji="1" lang="en-US" altLang="ja-JP" sz="2400" dirty="0"/>
              <a:t>:34cm</a:t>
            </a:r>
            <a:r>
              <a:rPr kumimoji="1" lang="ja-JP" altLang="en-US" sz="2400" dirty="0"/>
              <a:t>未満　女性</a:t>
            </a:r>
            <a:r>
              <a:rPr kumimoji="1" lang="en-US" altLang="ja-JP" sz="2400" dirty="0"/>
              <a:t>:33cm</a:t>
            </a:r>
            <a:r>
              <a:rPr kumimoji="1" lang="ja-JP" altLang="en-US" sz="2400" dirty="0"/>
              <a:t>未満</a:t>
            </a:r>
            <a:endParaRPr kumimoji="1" lang="en-US" altLang="ja-JP" sz="2400" dirty="0"/>
          </a:p>
          <a:p>
            <a:r>
              <a:rPr lang="ja-JP" altLang="en-US" sz="2400" dirty="0"/>
              <a:t>⇒サルコペニアの疑いあり</a:t>
            </a:r>
            <a:endParaRPr kumimoji="1" lang="ja-JP"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205" y="182993"/>
            <a:ext cx="10515600" cy="1117311"/>
          </a:xfrm>
        </p:spPr>
        <p:txBody>
          <a:bodyPr>
            <a:normAutofit/>
          </a:bodyPr>
          <a:lstStyle/>
          <a:p>
            <a:r>
              <a:rPr lang="ja-JP" altLang="en-US" dirty="0"/>
              <a:t>難しい話？自分を確認してみましょう②</a:t>
            </a:r>
            <a:endParaRPr kumimoji="1" lang="ja-JP" altLang="en-US" dirty="0"/>
          </a:p>
        </p:txBody>
      </p:sp>
      <p:sp>
        <p:nvSpPr>
          <p:cNvPr id="4" name="テキスト ボックス 3"/>
          <p:cNvSpPr txBox="1"/>
          <p:nvPr/>
        </p:nvSpPr>
        <p:spPr>
          <a:xfrm>
            <a:off x="3435926" y="1593272"/>
            <a:ext cx="7897091" cy="584775"/>
          </a:xfrm>
          <a:prstGeom prst="rect">
            <a:avLst/>
          </a:prstGeom>
          <a:noFill/>
        </p:spPr>
        <p:txBody>
          <a:bodyPr wrap="square" rtlCol="0">
            <a:spAutoFit/>
          </a:bodyPr>
          <a:lstStyle/>
          <a:p>
            <a:r>
              <a:rPr kumimoji="1" lang="ja-JP" altLang="en-US" sz="3200" b="1" u="sng" dirty="0"/>
              <a:t>握力測定</a:t>
            </a:r>
            <a:r>
              <a:rPr kumimoji="1" lang="ja-JP" altLang="en-US" sz="3200" b="1" dirty="0"/>
              <a:t>　</a:t>
            </a:r>
            <a:r>
              <a:rPr kumimoji="1" lang="ja-JP" altLang="en-US" sz="3200" dirty="0"/>
              <a:t>男性</a:t>
            </a:r>
            <a:r>
              <a:rPr kumimoji="1" lang="en-US" altLang="ja-JP" sz="3200" dirty="0"/>
              <a:t>28kg</a:t>
            </a:r>
            <a:r>
              <a:rPr kumimoji="1" lang="ja-JP" altLang="en-US" sz="3200" dirty="0"/>
              <a:t>未満　女性</a:t>
            </a:r>
            <a:r>
              <a:rPr kumimoji="1" lang="en-US" altLang="ja-JP" sz="3200" dirty="0"/>
              <a:t>18kg</a:t>
            </a:r>
            <a:r>
              <a:rPr kumimoji="1" lang="ja-JP" altLang="en-US" sz="3200" dirty="0"/>
              <a:t>未満　</a:t>
            </a:r>
          </a:p>
        </p:txBody>
      </p:sp>
      <p:pic>
        <p:nvPicPr>
          <p:cNvPr id="5" name="図 4" descr="tairyoku_sokutei_akuryoku_boy.png"/>
          <p:cNvPicPr>
            <a:picLocks noChangeAspect="1"/>
          </p:cNvPicPr>
          <p:nvPr/>
        </p:nvPicPr>
        <p:blipFill>
          <a:blip r:embed="rId2" cstate="print"/>
          <a:stretch>
            <a:fillRect/>
          </a:stretch>
        </p:blipFill>
        <p:spPr>
          <a:xfrm>
            <a:off x="992195" y="886688"/>
            <a:ext cx="2305187" cy="2654869"/>
          </a:xfrm>
          <a:prstGeom prst="rect">
            <a:avLst/>
          </a:prstGeom>
        </p:spPr>
      </p:pic>
      <p:sp>
        <p:nvSpPr>
          <p:cNvPr id="6" name="テキスト ボックス 5"/>
          <p:cNvSpPr txBox="1"/>
          <p:nvPr/>
        </p:nvSpPr>
        <p:spPr>
          <a:xfrm>
            <a:off x="5056911" y="2590799"/>
            <a:ext cx="1039090" cy="646331"/>
          </a:xfrm>
          <a:prstGeom prst="rect">
            <a:avLst/>
          </a:prstGeom>
          <a:noFill/>
        </p:spPr>
        <p:txBody>
          <a:bodyPr wrap="square" rtlCol="0">
            <a:spAutoFit/>
          </a:bodyPr>
          <a:lstStyle/>
          <a:p>
            <a:r>
              <a:rPr kumimoji="1" lang="en-US" altLang="ja-JP" sz="3600" b="1" dirty="0"/>
              <a:t>OR</a:t>
            </a:r>
            <a:endParaRPr kumimoji="1" lang="ja-JP" altLang="en-US" sz="3600" b="1" dirty="0"/>
          </a:p>
        </p:txBody>
      </p:sp>
      <p:sp>
        <p:nvSpPr>
          <p:cNvPr id="8" name="テキスト ボックス 7"/>
          <p:cNvSpPr txBox="1"/>
          <p:nvPr/>
        </p:nvSpPr>
        <p:spPr>
          <a:xfrm>
            <a:off x="872835" y="3588326"/>
            <a:ext cx="8492837" cy="3046988"/>
          </a:xfrm>
          <a:prstGeom prst="rect">
            <a:avLst/>
          </a:prstGeom>
          <a:noFill/>
        </p:spPr>
        <p:txBody>
          <a:bodyPr wrap="square" rtlCol="0">
            <a:spAutoFit/>
          </a:bodyPr>
          <a:lstStyle/>
          <a:p>
            <a:r>
              <a:rPr lang="en-US" altLang="ja-JP" sz="3200" b="1" u="sng" dirty="0"/>
              <a:t>5</a:t>
            </a:r>
            <a:r>
              <a:rPr lang="ja-JP" altLang="en-US" sz="3200" b="1" u="sng" dirty="0"/>
              <a:t>回椅子立ち上がりテスト</a:t>
            </a:r>
            <a:endParaRPr lang="en-US" altLang="ja-JP" sz="3200" b="1" u="sng" dirty="0"/>
          </a:p>
          <a:p>
            <a:r>
              <a:rPr lang="ja-JP" altLang="en-US" sz="3200" dirty="0"/>
              <a:t>座っている状態から立って座ってという動作を</a:t>
            </a:r>
            <a:r>
              <a:rPr lang="en-US" altLang="ja-JP" sz="3200" dirty="0"/>
              <a:t>5</a:t>
            </a:r>
            <a:r>
              <a:rPr lang="ja-JP" altLang="en-US" sz="3200" dirty="0"/>
              <a:t>回繰り返す</a:t>
            </a:r>
            <a:endParaRPr lang="en-US" altLang="ja-JP" sz="3200" dirty="0"/>
          </a:p>
          <a:p>
            <a:r>
              <a:rPr lang="ja-JP" altLang="en-US" sz="3200" dirty="0"/>
              <a:t>⇒終わるまでに</a:t>
            </a:r>
            <a:r>
              <a:rPr lang="en-US" altLang="ja-JP" sz="3200" dirty="0"/>
              <a:t>12</a:t>
            </a:r>
            <a:r>
              <a:rPr lang="ja-JP" altLang="en-US" sz="3200" dirty="0"/>
              <a:t>秒以上かかった場合は身体機能が落ちている可能性がある</a:t>
            </a:r>
            <a:endParaRPr lang="en-US" altLang="ja-JP" sz="3200" dirty="0"/>
          </a:p>
          <a:p>
            <a:endParaRPr kumimoji="1" lang="ja-JP" altLang="en-US" sz="3200" dirty="0"/>
          </a:p>
        </p:txBody>
      </p:sp>
      <p:pic>
        <p:nvPicPr>
          <p:cNvPr id="9" name="図 8" descr="undou_isu_suwaritachi_squat.png"/>
          <p:cNvPicPr>
            <a:picLocks noChangeAspect="1"/>
          </p:cNvPicPr>
          <p:nvPr/>
        </p:nvPicPr>
        <p:blipFill>
          <a:blip r:embed="rId3" cstate="print"/>
          <a:stretch>
            <a:fillRect/>
          </a:stretch>
        </p:blipFill>
        <p:spPr>
          <a:xfrm>
            <a:off x="9213273" y="3827691"/>
            <a:ext cx="2632581" cy="30303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38FAAB9-8207-3467-4480-8B91E17B43F8}"/>
              </a:ext>
            </a:extLst>
          </p:cNvPr>
          <p:cNvSpPr>
            <a:spLocks noGrp="1"/>
          </p:cNvSpPr>
          <p:nvPr>
            <p:ph type="title"/>
          </p:nvPr>
        </p:nvSpPr>
        <p:spPr>
          <a:xfrm>
            <a:off x="617483" y="159029"/>
            <a:ext cx="11574517" cy="1325563"/>
          </a:xfrm>
        </p:spPr>
        <p:txBody>
          <a:bodyPr/>
          <a:lstStyle/>
          <a:p>
            <a:r>
              <a:rPr lang="ja-JP" altLang="en-US" dirty="0"/>
              <a:t>難しい話？</a:t>
            </a:r>
            <a:r>
              <a:rPr kumimoji="1" lang="ja-JP" altLang="en-US" dirty="0"/>
              <a:t>自分を確認してみましょう③</a:t>
            </a:r>
          </a:p>
        </p:txBody>
      </p:sp>
      <p:sp>
        <p:nvSpPr>
          <p:cNvPr id="3" name="テキスト ボックス 2">
            <a:extLst>
              <a:ext uri="{FF2B5EF4-FFF2-40B4-BE49-F238E27FC236}">
                <a16:creationId xmlns:a16="http://schemas.microsoft.com/office/drawing/2014/main" xmlns="" id="{81E1C562-D52F-42A7-CA4C-06C7B58A1EEA}"/>
              </a:ext>
            </a:extLst>
          </p:cNvPr>
          <p:cNvSpPr txBox="1"/>
          <p:nvPr/>
        </p:nvSpPr>
        <p:spPr>
          <a:xfrm>
            <a:off x="374074" y="4241897"/>
            <a:ext cx="7675418" cy="1754326"/>
          </a:xfrm>
          <a:prstGeom prst="rect">
            <a:avLst/>
          </a:prstGeom>
          <a:noFill/>
        </p:spPr>
        <p:txBody>
          <a:bodyPr wrap="square" rtlCol="0">
            <a:spAutoFit/>
          </a:bodyPr>
          <a:lstStyle/>
          <a:p>
            <a:r>
              <a:rPr lang="en-US" altLang="ja-JP" sz="2800" dirty="0"/>
              <a:t>BIA(</a:t>
            </a:r>
            <a:r>
              <a:rPr lang="en-US" altLang="ja-JP" sz="2800" dirty="0" err="1"/>
              <a:t>InBody</a:t>
            </a:r>
            <a:r>
              <a:rPr lang="en-US" altLang="ja-JP" sz="2800" dirty="0"/>
              <a:t>)</a:t>
            </a:r>
            <a:r>
              <a:rPr lang="ja-JP" altLang="en-US" sz="2800" dirty="0"/>
              <a:t>を用いた場合は</a:t>
            </a:r>
            <a:endParaRPr lang="en-US" altLang="ja-JP" sz="2800" dirty="0"/>
          </a:p>
          <a:p>
            <a:r>
              <a:rPr lang="en-US" altLang="ja-JP" sz="2800" b="1" u="sng" dirty="0"/>
              <a:t>SMI</a:t>
            </a:r>
            <a:r>
              <a:rPr lang="ja-JP" altLang="en-US" sz="2800" b="1" u="sng" dirty="0"/>
              <a:t>が男性</a:t>
            </a:r>
            <a:r>
              <a:rPr lang="en-US" altLang="ja-JP" sz="2800" b="1" u="sng" dirty="0"/>
              <a:t>7.0kg/m2</a:t>
            </a:r>
            <a:r>
              <a:rPr lang="ja-JP" altLang="en-US" sz="2800" b="1" u="sng" dirty="0"/>
              <a:t>未満　女性</a:t>
            </a:r>
            <a:r>
              <a:rPr lang="en-US" altLang="ja-JP" sz="2800" b="1" u="sng" dirty="0"/>
              <a:t>5.4kg/m2</a:t>
            </a:r>
            <a:r>
              <a:rPr lang="ja-JP" altLang="en-US" sz="2800" b="1" u="sng" dirty="0"/>
              <a:t>未満</a:t>
            </a:r>
            <a:endParaRPr lang="en-US" altLang="ja-JP" sz="2800" b="1" u="sng" dirty="0"/>
          </a:p>
          <a:p>
            <a:r>
              <a:rPr lang="ja-JP" altLang="en-US" sz="2800" b="1" u="sng" dirty="0"/>
              <a:t>でサルコペニアの疑いがあります</a:t>
            </a:r>
            <a:endParaRPr lang="en-US" altLang="ja-JP" sz="2800" b="1" u="sng" dirty="0"/>
          </a:p>
          <a:p>
            <a:endParaRPr lang="en-US" altLang="ja-JP" sz="2400" dirty="0"/>
          </a:p>
        </p:txBody>
      </p:sp>
      <p:sp>
        <p:nvSpPr>
          <p:cNvPr id="5" name="テキスト ボックス 4">
            <a:extLst>
              <a:ext uri="{FF2B5EF4-FFF2-40B4-BE49-F238E27FC236}">
                <a16:creationId xmlns:a16="http://schemas.microsoft.com/office/drawing/2014/main" xmlns="" id="{B36C761B-3561-CB76-401F-66F60FB9DE6E}"/>
              </a:ext>
            </a:extLst>
          </p:cNvPr>
          <p:cNvSpPr txBox="1"/>
          <p:nvPr/>
        </p:nvSpPr>
        <p:spPr>
          <a:xfrm>
            <a:off x="290945" y="1377692"/>
            <a:ext cx="9642764" cy="2308324"/>
          </a:xfrm>
          <a:prstGeom prst="rect">
            <a:avLst/>
          </a:prstGeom>
          <a:noFill/>
        </p:spPr>
        <p:txBody>
          <a:bodyPr wrap="square" rtlCol="0">
            <a:spAutoFit/>
          </a:bodyPr>
          <a:lstStyle/>
          <a:p>
            <a:r>
              <a:rPr kumimoji="1" lang="ja-JP" altLang="en-US" sz="2400" dirty="0"/>
              <a:t>骨格筋量はどうやったらわかる？</a:t>
            </a:r>
            <a:endParaRPr kumimoji="1" lang="en-US" altLang="ja-JP" sz="2400" dirty="0"/>
          </a:p>
          <a:p>
            <a:r>
              <a:rPr lang="ja-JP" altLang="en-US" sz="2400" dirty="0"/>
              <a:t>皆様が普段定期検査で受けている</a:t>
            </a:r>
            <a:r>
              <a:rPr lang="en-US" altLang="ja-JP" sz="2400" dirty="0" err="1"/>
              <a:t>InBody</a:t>
            </a:r>
            <a:r>
              <a:rPr lang="ja-JP" altLang="en-US" sz="2400" dirty="0"/>
              <a:t>で確認できます　</a:t>
            </a:r>
            <a:endParaRPr lang="en-US" altLang="ja-JP" sz="2400" dirty="0"/>
          </a:p>
          <a:p>
            <a:r>
              <a:rPr lang="ja-JP" altLang="en-US" sz="2400" dirty="0"/>
              <a:t>見てみましょう</a:t>
            </a:r>
            <a:endParaRPr lang="en-US" altLang="ja-JP" sz="2400" dirty="0"/>
          </a:p>
          <a:p>
            <a:endParaRPr kumimoji="1" lang="en-US" altLang="ja-JP" sz="2400" dirty="0"/>
          </a:p>
          <a:p>
            <a:r>
              <a:rPr kumimoji="1" lang="en-US" altLang="ja-JP" sz="2400" b="1" dirty="0"/>
              <a:t>SMI</a:t>
            </a:r>
            <a:r>
              <a:rPr kumimoji="1" lang="ja-JP" altLang="en-US" sz="2400" b="1" dirty="0"/>
              <a:t>とは「骨格筋量指数」を意味しています</a:t>
            </a:r>
            <a:endParaRPr kumimoji="1" lang="en-US" altLang="ja-JP" sz="2400" b="1" dirty="0"/>
          </a:p>
          <a:p>
            <a:r>
              <a:rPr lang="en-US" altLang="ja-JP" sz="2400" dirty="0"/>
              <a:t>SMI(kg/m2)=</a:t>
            </a:r>
            <a:r>
              <a:rPr lang="ja-JP" altLang="en-US" sz="2400" dirty="0"/>
              <a:t>四肢の筋肉量の合計</a:t>
            </a:r>
            <a:r>
              <a:rPr lang="en-US" altLang="ja-JP" sz="2400" dirty="0"/>
              <a:t>(kg)÷</a:t>
            </a:r>
            <a:r>
              <a:rPr lang="ja-JP" altLang="en-US" sz="2400" dirty="0"/>
              <a:t>身長</a:t>
            </a:r>
            <a:r>
              <a:rPr lang="en-US" altLang="ja-JP" sz="2400" dirty="0"/>
              <a:t>(m)</a:t>
            </a:r>
            <a:r>
              <a:rPr lang="ja-JP" altLang="en-US" sz="2400" dirty="0"/>
              <a:t>の</a:t>
            </a:r>
            <a:r>
              <a:rPr lang="en-US" altLang="ja-JP" sz="2400" dirty="0"/>
              <a:t>2</a:t>
            </a:r>
            <a:r>
              <a:rPr lang="ja-JP" altLang="en-US" sz="2400" dirty="0"/>
              <a:t>乗</a:t>
            </a:r>
            <a:endParaRPr lang="en-US" altLang="ja-JP" sz="2400" dirty="0"/>
          </a:p>
        </p:txBody>
      </p:sp>
      <mc:AlternateContent xmlns:mc="http://schemas.openxmlformats.org/markup-compatibility/2006">
        <mc:Choice xmlns:p14="http://schemas.microsoft.com/office/powerpoint/2010/main" xmlns="" Requires="p14">
          <p:contentPart p14:bwMode="auto" r:id="rId2">
            <p14:nvContentPartPr>
              <p14:cNvPr id="6" name="インク 5">
                <a:extLst>
                  <a:ext uri="{FF2B5EF4-FFF2-40B4-BE49-F238E27FC236}">
                    <a16:creationId xmlns:a16="http://schemas.microsoft.com/office/drawing/2014/main" id="{8E521FC4-9C08-021A-749D-0B0149EE4337}"/>
                  </a:ext>
                </a:extLst>
              </p14:cNvPr>
              <p14:cNvContentPartPr/>
              <p14:nvPr/>
            </p14:nvContentPartPr>
            <p14:xfrm>
              <a:off x="5108177" y="2412025"/>
              <a:ext cx="360" cy="360"/>
            </p14:xfrm>
          </p:contentPart>
        </mc:Choice>
        <mc:Fallback>
          <p:pic>
            <p:nvPicPr>
              <p:cNvPr id="6" name="インク 5">
                <a:extLst>
                  <a:ext uri="{FF2B5EF4-FFF2-40B4-BE49-F238E27FC236}">
                    <a16:creationId xmlns:p14="http://schemas.microsoft.com/office/powerpoint/2010/main" xmlns="" xmlns:a16="http://schemas.microsoft.com/office/drawing/2014/main" id="{8E521FC4-9C08-021A-749D-0B0149EE4337}"/>
                  </a:ext>
                </a:extLst>
              </p:cNvPr>
              <p:cNvPicPr/>
              <p:nvPr/>
            </p:nvPicPr>
            <p:blipFill>
              <a:blip r:embed="rId3" cstate="print"/>
              <a:stretch>
                <a:fillRect/>
              </a:stretch>
            </p:blipFill>
            <p:spPr>
              <a:xfrm>
                <a:off x="5090177" y="2394025"/>
                <a:ext cx="36000" cy="36000"/>
              </a:xfrm>
              <a:prstGeom prst="rect">
                <a:avLst/>
              </a:prstGeom>
            </p:spPr>
          </p:pic>
        </mc:Fallback>
      </mc:AlternateContent>
      <p:pic>
        <p:nvPicPr>
          <p:cNvPr id="8" name="図 7" descr="S10_結果用紙_体成分_専用_130405.jpg"/>
          <p:cNvPicPr>
            <a:picLocks noChangeAspect="1"/>
          </p:cNvPicPr>
          <p:nvPr/>
        </p:nvPicPr>
        <p:blipFill>
          <a:blip r:embed="rId4" cstate="print"/>
          <a:stretch>
            <a:fillRect/>
          </a:stretch>
        </p:blipFill>
        <p:spPr>
          <a:xfrm>
            <a:off x="8118763" y="1186887"/>
            <a:ext cx="3685310" cy="5206620"/>
          </a:xfrm>
          <a:prstGeom prst="rect">
            <a:avLst/>
          </a:prstGeom>
        </p:spPr>
      </p:pic>
      <p:sp>
        <p:nvSpPr>
          <p:cNvPr id="9" name="円/楕円 8"/>
          <p:cNvSpPr/>
          <p:nvPr/>
        </p:nvSpPr>
        <p:spPr>
          <a:xfrm>
            <a:off x="9171709" y="5043055"/>
            <a:ext cx="1884218" cy="1025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16200000">
            <a:off x="9230768" y="6093192"/>
            <a:ext cx="736464" cy="4095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329054" y="6003852"/>
            <a:ext cx="1967346" cy="646331"/>
          </a:xfrm>
          <a:prstGeom prst="rect">
            <a:avLst/>
          </a:prstGeom>
          <a:solidFill>
            <a:schemeClr val="bg1">
              <a:lumMod val="95000"/>
            </a:schemeClr>
          </a:solidFill>
          <a:ln>
            <a:solidFill>
              <a:schemeClr val="bg1">
                <a:lumMod val="95000"/>
              </a:schemeClr>
            </a:solidFill>
          </a:ln>
        </p:spPr>
        <p:txBody>
          <a:bodyPr wrap="square" rtlCol="0">
            <a:spAutoFit/>
          </a:bodyPr>
          <a:lstStyle/>
          <a:p>
            <a:r>
              <a:rPr kumimoji="1" lang="ja-JP" altLang="en-US" dirty="0"/>
              <a:t>用紙の下に記載があります</a:t>
            </a:r>
          </a:p>
        </p:txBody>
      </p:sp>
      <p:sp>
        <p:nvSpPr>
          <p:cNvPr id="12" name="テキスト ボックス 11"/>
          <p:cNvSpPr txBox="1"/>
          <p:nvPr/>
        </p:nvSpPr>
        <p:spPr>
          <a:xfrm>
            <a:off x="360218" y="5791200"/>
            <a:ext cx="6400800" cy="646331"/>
          </a:xfrm>
          <a:prstGeom prst="rect">
            <a:avLst/>
          </a:prstGeom>
          <a:noFill/>
        </p:spPr>
        <p:txBody>
          <a:bodyPr wrap="square" rtlCol="0">
            <a:spAutoFit/>
          </a:bodyPr>
          <a:lstStyle/>
          <a:p>
            <a:r>
              <a:rPr kumimoji="1" lang="en-US" altLang="ja-JP" dirty="0"/>
              <a:t>※</a:t>
            </a:r>
            <a:r>
              <a:rPr kumimoji="1" lang="en-US" altLang="ja-JP" dirty="0" err="1"/>
              <a:t>InBody</a:t>
            </a:r>
            <a:r>
              <a:rPr kumimoji="1" lang="ja-JP" altLang="en-US" dirty="0"/>
              <a:t>の</a:t>
            </a:r>
            <a:r>
              <a:rPr lang="ja-JP" altLang="en-US" dirty="0"/>
              <a:t>結果が知りたい方はスタッフにお伝えください。コピーをお渡しできます</a:t>
            </a:r>
            <a:endParaRPr kumimoji="1" lang="en-US" altLang="ja-JP" dirty="0"/>
          </a:p>
        </p:txBody>
      </p:sp>
    </p:spTree>
    <p:extLst>
      <p:ext uri="{BB962C8B-B14F-4D97-AF65-F5344CB8AC3E}">
        <p14:creationId xmlns:p14="http://schemas.microsoft.com/office/powerpoint/2010/main" xmlns="" val="295550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C212472-D4F1-4FA6-0A7B-DF03FC3B675F}"/>
              </a:ext>
            </a:extLst>
          </p:cNvPr>
          <p:cNvSpPr>
            <a:spLocks noGrp="1"/>
          </p:cNvSpPr>
          <p:nvPr>
            <p:ph type="title"/>
          </p:nvPr>
        </p:nvSpPr>
        <p:spPr>
          <a:xfrm>
            <a:off x="838200" y="208424"/>
            <a:ext cx="10515600" cy="1325563"/>
          </a:xfrm>
        </p:spPr>
        <p:txBody>
          <a:bodyPr/>
          <a:lstStyle/>
          <a:p>
            <a:r>
              <a:rPr lang="ja-JP" altLang="en-US" dirty="0"/>
              <a:t>どうして透析するとサルコペニアに</a:t>
            </a:r>
            <a:r>
              <a:rPr lang="en-US" altLang="ja-JP" dirty="0"/>
              <a:t>?</a:t>
            </a:r>
            <a:r>
              <a:rPr lang="ja-JP" altLang="en-US" dirty="0"/>
              <a:t>①</a:t>
            </a:r>
            <a:endParaRPr kumimoji="1" lang="ja-JP" altLang="en-US" dirty="0"/>
          </a:p>
        </p:txBody>
      </p:sp>
      <p:sp>
        <p:nvSpPr>
          <p:cNvPr id="3" name="テキスト ボックス 2">
            <a:extLst>
              <a:ext uri="{FF2B5EF4-FFF2-40B4-BE49-F238E27FC236}">
                <a16:creationId xmlns:a16="http://schemas.microsoft.com/office/drawing/2014/main" xmlns="" id="{1A56F73A-D07A-9B67-C9F1-A71243ED1D44}"/>
              </a:ext>
            </a:extLst>
          </p:cNvPr>
          <p:cNvSpPr txBox="1"/>
          <p:nvPr/>
        </p:nvSpPr>
        <p:spPr>
          <a:xfrm>
            <a:off x="643986" y="1415508"/>
            <a:ext cx="10904028" cy="3108543"/>
          </a:xfrm>
          <a:prstGeom prst="rect">
            <a:avLst/>
          </a:prstGeom>
          <a:noFill/>
        </p:spPr>
        <p:txBody>
          <a:bodyPr wrap="square" rtlCol="0">
            <a:spAutoFit/>
          </a:bodyPr>
          <a:lstStyle/>
          <a:p>
            <a:r>
              <a:rPr lang="ja-JP" altLang="en-US" sz="2800" dirty="0"/>
              <a:t>血液透析は腎臓のかわりに体にたまった老廃物や毒素、余分な水分を取り除く治療です。その過程で必要な栄養素の一部も失われます。</a:t>
            </a:r>
            <a:br>
              <a:rPr lang="ja-JP" altLang="en-US" sz="2800" dirty="0"/>
            </a:br>
            <a:r>
              <a:rPr lang="ja-JP" altLang="en-US" sz="2800" dirty="0"/>
              <a:t>食事からの栄養素が不足すると、体内に蓄えているたんぱく質や脂質などはエネルギー源や酵素の材料として使われます。</a:t>
            </a:r>
            <a:br>
              <a:rPr lang="ja-JP" altLang="en-US" sz="2800" dirty="0"/>
            </a:br>
            <a:r>
              <a:rPr lang="ja-JP" altLang="en-US" sz="2800" dirty="0"/>
              <a:t>栄養不足が続くと体重や筋肉量が減少し、サルコペニアになる　　リスクが高くなります。</a:t>
            </a:r>
            <a:br>
              <a:rPr lang="ja-JP" altLang="en-US" sz="2800" dirty="0"/>
            </a:br>
            <a:endParaRPr kumimoji="1" lang="ja-JP" altLang="en-US" sz="2800" dirty="0"/>
          </a:p>
        </p:txBody>
      </p:sp>
      <p:pic>
        <p:nvPicPr>
          <p:cNvPr id="4" name="図 3" descr="medical_dialyzer.png"/>
          <p:cNvPicPr>
            <a:picLocks noChangeAspect="1"/>
          </p:cNvPicPr>
          <p:nvPr/>
        </p:nvPicPr>
        <p:blipFill>
          <a:blip r:embed="rId2" cstate="print"/>
          <a:stretch>
            <a:fillRect/>
          </a:stretch>
        </p:blipFill>
        <p:spPr>
          <a:xfrm>
            <a:off x="4158875" y="3905020"/>
            <a:ext cx="2604655" cy="2604655"/>
          </a:xfrm>
          <a:prstGeom prst="rect">
            <a:avLst/>
          </a:prstGeom>
        </p:spPr>
      </p:pic>
      <p:pic>
        <p:nvPicPr>
          <p:cNvPr id="8" name="図 7">
            <a:extLst>
              <a:ext uri="{FF2B5EF4-FFF2-40B4-BE49-F238E27FC236}">
                <a16:creationId xmlns:a16="http://schemas.microsoft.com/office/drawing/2014/main" xmlns="" id="{49B291EC-7AD4-D3C8-CD43-C732FDB37F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682" y="4128294"/>
            <a:ext cx="1767418" cy="1325563"/>
          </a:xfrm>
          <a:prstGeom prst="rect">
            <a:avLst/>
          </a:prstGeom>
        </p:spPr>
      </p:pic>
      <p:pic>
        <p:nvPicPr>
          <p:cNvPr id="10" name="図 9">
            <a:extLst>
              <a:ext uri="{FF2B5EF4-FFF2-40B4-BE49-F238E27FC236}">
                <a16:creationId xmlns:a16="http://schemas.microsoft.com/office/drawing/2014/main" xmlns="" id="{65BD725E-FA19-B75D-7870-568D44CE603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18214" y="5373584"/>
            <a:ext cx="1979221" cy="1484416"/>
          </a:xfrm>
          <a:prstGeom prst="rect">
            <a:avLst/>
          </a:prstGeom>
        </p:spPr>
      </p:pic>
      <p:pic>
        <p:nvPicPr>
          <p:cNvPr id="12" name="図 11">
            <a:extLst>
              <a:ext uri="{FF2B5EF4-FFF2-40B4-BE49-F238E27FC236}">
                <a16:creationId xmlns:a16="http://schemas.microsoft.com/office/drawing/2014/main" xmlns="" id="{438897C0-4405-4393-2005-6BCCB406B4B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10008" y="4791075"/>
            <a:ext cx="1968823" cy="1968823"/>
          </a:xfrm>
          <a:prstGeom prst="rect">
            <a:avLst/>
          </a:prstGeom>
        </p:spPr>
      </p:pic>
      <p:pic>
        <p:nvPicPr>
          <p:cNvPr id="14" name="図 13">
            <a:extLst>
              <a:ext uri="{FF2B5EF4-FFF2-40B4-BE49-F238E27FC236}">
                <a16:creationId xmlns:a16="http://schemas.microsoft.com/office/drawing/2014/main" xmlns="" id="{3ECEE9EE-6E6F-C017-B0BB-52EE9A49526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70493" y="4642467"/>
            <a:ext cx="1278380" cy="1416052"/>
          </a:xfrm>
          <a:prstGeom prst="rect">
            <a:avLst/>
          </a:prstGeom>
        </p:spPr>
      </p:pic>
      <p:pic>
        <p:nvPicPr>
          <p:cNvPr id="15" name="図 14">
            <a:extLst>
              <a:ext uri="{FF2B5EF4-FFF2-40B4-BE49-F238E27FC236}">
                <a16:creationId xmlns:a16="http://schemas.microsoft.com/office/drawing/2014/main" xmlns="" id="{F8432C96-BBEF-298E-D89A-4F376D3A54B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24970" y="4621932"/>
            <a:ext cx="1105914" cy="1225013"/>
          </a:xfrm>
          <a:prstGeom prst="rect">
            <a:avLst/>
          </a:prstGeom>
        </p:spPr>
      </p:pic>
      <p:pic>
        <p:nvPicPr>
          <p:cNvPr id="16" name="図 15">
            <a:extLst>
              <a:ext uri="{FF2B5EF4-FFF2-40B4-BE49-F238E27FC236}">
                <a16:creationId xmlns:a16="http://schemas.microsoft.com/office/drawing/2014/main" xmlns="" id="{67131910-14F1-DCB9-AC10-8B7BBDFDCACE}"/>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47465" y="3504991"/>
            <a:ext cx="1278380" cy="1416052"/>
          </a:xfrm>
          <a:prstGeom prst="rect">
            <a:avLst/>
          </a:prstGeom>
        </p:spPr>
      </p:pic>
      <p:sp>
        <p:nvSpPr>
          <p:cNvPr id="20" name="矢印: 右 19">
            <a:extLst>
              <a:ext uri="{FF2B5EF4-FFF2-40B4-BE49-F238E27FC236}">
                <a16:creationId xmlns:a16="http://schemas.microsoft.com/office/drawing/2014/main" xmlns="" id="{67452CB9-1528-B428-9435-7F5D7381C17F}"/>
              </a:ext>
            </a:extLst>
          </p:cNvPr>
          <p:cNvSpPr/>
          <p:nvPr/>
        </p:nvSpPr>
        <p:spPr>
          <a:xfrm>
            <a:off x="5753601" y="5267862"/>
            <a:ext cx="1960795" cy="1225013"/>
          </a:xfrm>
          <a:prstGeom prst="righ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21" name="矢印: 左 20">
            <a:extLst>
              <a:ext uri="{FF2B5EF4-FFF2-40B4-BE49-F238E27FC236}">
                <a16:creationId xmlns:a16="http://schemas.microsoft.com/office/drawing/2014/main" xmlns="" id="{9AE2728D-3CB4-0B5B-2A17-2D77C9703190}"/>
              </a:ext>
            </a:extLst>
          </p:cNvPr>
          <p:cNvSpPr/>
          <p:nvPr/>
        </p:nvSpPr>
        <p:spPr>
          <a:xfrm>
            <a:off x="2570337" y="4223992"/>
            <a:ext cx="2260110" cy="1225013"/>
          </a:xfrm>
          <a:prstGeom prst="left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xmlns="" id="{15A7AA52-B147-428C-D058-E031A9C40078}"/>
              </a:ext>
            </a:extLst>
          </p:cNvPr>
          <p:cNvSpPr txBox="1"/>
          <p:nvPr/>
        </p:nvSpPr>
        <p:spPr>
          <a:xfrm>
            <a:off x="8255790" y="4697037"/>
            <a:ext cx="1031190" cy="584775"/>
          </a:xfrm>
          <a:prstGeom prst="rect">
            <a:avLst/>
          </a:prstGeom>
          <a:solidFill>
            <a:schemeClr val="bg1">
              <a:lumMod val="95000"/>
            </a:schemeClr>
          </a:solidFill>
        </p:spPr>
        <p:txBody>
          <a:bodyPr wrap="square" rtlCol="0">
            <a:spAutoFit/>
          </a:bodyPr>
          <a:lstStyle/>
          <a:p>
            <a:r>
              <a:rPr kumimoji="1" lang="ja-JP" altLang="en-US" sz="3200" b="1" dirty="0"/>
              <a:t>水分</a:t>
            </a:r>
          </a:p>
        </p:txBody>
      </p:sp>
      <p:pic>
        <p:nvPicPr>
          <p:cNvPr id="6" name="図 5">
            <a:extLst>
              <a:ext uri="{FF2B5EF4-FFF2-40B4-BE49-F238E27FC236}">
                <a16:creationId xmlns:a16="http://schemas.microsoft.com/office/drawing/2014/main" xmlns="" id="{3C4F5FFF-90CE-B729-56EF-690118E964B4}"/>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476407" y="3636785"/>
            <a:ext cx="1041260" cy="1041260"/>
          </a:xfrm>
          <a:prstGeom prst="rect">
            <a:avLst/>
          </a:prstGeom>
        </p:spPr>
      </p:pic>
      <p:pic>
        <p:nvPicPr>
          <p:cNvPr id="9" name="図 8">
            <a:extLst>
              <a:ext uri="{FF2B5EF4-FFF2-40B4-BE49-F238E27FC236}">
                <a16:creationId xmlns:a16="http://schemas.microsoft.com/office/drawing/2014/main" xmlns="" id="{229A44D7-7ECF-E2FD-F4DD-2402B0168FB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572027" y="3909577"/>
            <a:ext cx="1464744" cy="1158776"/>
          </a:xfrm>
          <a:prstGeom prst="rect">
            <a:avLst/>
          </a:prstGeom>
        </p:spPr>
      </p:pic>
      <p:sp>
        <p:nvSpPr>
          <p:cNvPr id="13" name="テキスト ボックス 12">
            <a:extLst>
              <a:ext uri="{FF2B5EF4-FFF2-40B4-BE49-F238E27FC236}">
                <a16:creationId xmlns:a16="http://schemas.microsoft.com/office/drawing/2014/main" xmlns="" id="{6C36F5B1-84E8-775C-1257-546EDC19E1B6}"/>
              </a:ext>
            </a:extLst>
          </p:cNvPr>
          <p:cNvSpPr txBox="1"/>
          <p:nvPr/>
        </p:nvSpPr>
        <p:spPr>
          <a:xfrm>
            <a:off x="5753601" y="5654127"/>
            <a:ext cx="2078270" cy="461665"/>
          </a:xfrm>
          <a:prstGeom prst="rect">
            <a:avLst/>
          </a:prstGeom>
          <a:noFill/>
        </p:spPr>
        <p:txBody>
          <a:bodyPr wrap="square" rtlCol="0">
            <a:spAutoFit/>
          </a:bodyPr>
          <a:lstStyle/>
          <a:p>
            <a:r>
              <a:rPr kumimoji="1" lang="ja-JP" altLang="en-US" sz="2400" dirty="0"/>
              <a:t>抜きたい物</a:t>
            </a:r>
          </a:p>
        </p:txBody>
      </p:sp>
      <p:sp>
        <p:nvSpPr>
          <p:cNvPr id="17" name="テキスト ボックス 16">
            <a:extLst>
              <a:ext uri="{FF2B5EF4-FFF2-40B4-BE49-F238E27FC236}">
                <a16:creationId xmlns:a16="http://schemas.microsoft.com/office/drawing/2014/main" xmlns="" id="{E1C81FAB-9325-6E48-A7D0-C894DDA9F02C}"/>
              </a:ext>
            </a:extLst>
          </p:cNvPr>
          <p:cNvSpPr txBox="1"/>
          <p:nvPr/>
        </p:nvSpPr>
        <p:spPr>
          <a:xfrm>
            <a:off x="2583762" y="4634275"/>
            <a:ext cx="2355859" cy="461665"/>
          </a:xfrm>
          <a:prstGeom prst="rect">
            <a:avLst/>
          </a:prstGeom>
          <a:noFill/>
        </p:spPr>
        <p:txBody>
          <a:bodyPr wrap="square" rtlCol="0">
            <a:spAutoFit/>
          </a:bodyPr>
          <a:lstStyle/>
          <a:p>
            <a:r>
              <a:rPr lang="ja-JP" altLang="en-US" sz="2400" dirty="0"/>
              <a:t>抜けてしまう物</a:t>
            </a:r>
            <a:endParaRPr kumimoji="1" lang="ja-JP" altLang="en-US" sz="2400" dirty="0"/>
          </a:p>
        </p:txBody>
      </p:sp>
    </p:spTree>
    <p:extLst>
      <p:ext uri="{BB962C8B-B14F-4D97-AF65-F5344CB8AC3E}">
        <p14:creationId xmlns:p14="http://schemas.microsoft.com/office/powerpoint/2010/main" xmlns="" val="198276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ABE512C-D9C2-E55D-DCCB-E9DBFD06EB6A}"/>
              </a:ext>
            </a:extLst>
          </p:cNvPr>
          <p:cNvSpPr>
            <a:spLocks noGrp="1"/>
          </p:cNvSpPr>
          <p:nvPr>
            <p:ph type="title"/>
          </p:nvPr>
        </p:nvSpPr>
        <p:spPr>
          <a:xfrm>
            <a:off x="838200" y="16329"/>
            <a:ext cx="10515600" cy="1325563"/>
          </a:xfrm>
        </p:spPr>
        <p:txBody>
          <a:bodyPr/>
          <a:lstStyle/>
          <a:p>
            <a:r>
              <a:rPr lang="ja-JP" altLang="en-US" dirty="0"/>
              <a:t>どうして透析するとサルコペニアに</a:t>
            </a:r>
            <a:r>
              <a:rPr lang="en-US" altLang="ja-JP" dirty="0"/>
              <a:t>?</a:t>
            </a:r>
            <a:r>
              <a:rPr lang="ja-JP" altLang="en-US" dirty="0"/>
              <a:t>②</a:t>
            </a:r>
            <a:endParaRPr kumimoji="1" lang="ja-JP" altLang="en-US" dirty="0"/>
          </a:p>
        </p:txBody>
      </p:sp>
      <p:sp>
        <p:nvSpPr>
          <p:cNvPr id="4" name="テキスト ボックス 3">
            <a:extLst>
              <a:ext uri="{FF2B5EF4-FFF2-40B4-BE49-F238E27FC236}">
                <a16:creationId xmlns:a16="http://schemas.microsoft.com/office/drawing/2014/main" xmlns="" id="{6BCAB90E-506A-9316-14A8-024798491CCC}"/>
              </a:ext>
            </a:extLst>
          </p:cNvPr>
          <p:cNvSpPr txBox="1"/>
          <p:nvPr/>
        </p:nvSpPr>
        <p:spPr>
          <a:xfrm>
            <a:off x="222031" y="1325563"/>
            <a:ext cx="10071538" cy="3108543"/>
          </a:xfrm>
          <a:prstGeom prst="rect">
            <a:avLst/>
          </a:prstGeom>
          <a:noFill/>
        </p:spPr>
        <p:txBody>
          <a:bodyPr wrap="square" rtlCol="0">
            <a:spAutoFit/>
          </a:bodyPr>
          <a:lstStyle/>
          <a:p>
            <a:r>
              <a:rPr lang="ja-JP" altLang="en-US" sz="2800" dirty="0"/>
              <a:t>①透析治療を週３回</a:t>
            </a:r>
            <a:r>
              <a:rPr lang="en-US" altLang="ja-JP" sz="2800" dirty="0"/>
              <a:t>×</a:t>
            </a:r>
            <a:r>
              <a:rPr lang="ja-JP" altLang="en-US" sz="2800" dirty="0"/>
              <a:t>４時間する場合、年間で約６２４時間（２６日）ベットに横になっている計算となり、運動量が減る</a:t>
            </a:r>
            <a:endParaRPr lang="en-US" altLang="ja-JP" sz="2800" dirty="0"/>
          </a:p>
          <a:p>
            <a:r>
              <a:rPr lang="ja-JP" altLang="en-US" sz="2800" dirty="0"/>
              <a:t>②透析で食事の時間がずれこみ食事があまり食べれないと　　　一日の摂取エネルギーが減る</a:t>
            </a:r>
            <a:endParaRPr lang="en-US" altLang="ja-JP" sz="2800" dirty="0"/>
          </a:p>
          <a:p>
            <a:endParaRPr lang="en-US" altLang="ja-JP" sz="2800" dirty="0"/>
          </a:p>
          <a:p>
            <a:r>
              <a:rPr lang="ja-JP" altLang="en-US" sz="2800" dirty="0"/>
              <a:t>→同年代の方と比べて筋力が落ちやすいと言われています</a:t>
            </a:r>
            <a:endParaRPr lang="en-US" altLang="ja-JP" sz="2800" dirty="0"/>
          </a:p>
        </p:txBody>
      </p:sp>
      <p:pic>
        <p:nvPicPr>
          <p:cNvPr id="5" name="図 4">
            <a:extLst>
              <a:ext uri="{FF2B5EF4-FFF2-40B4-BE49-F238E27FC236}">
                <a16:creationId xmlns:a16="http://schemas.microsoft.com/office/drawing/2014/main" xmlns="" id="{7B250C07-DDA0-7F00-8088-DA9FE31A292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031" y="4382591"/>
            <a:ext cx="2475409" cy="2475409"/>
          </a:xfrm>
          <a:prstGeom prst="rect">
            <a:avLst/>
          </a:prstGeom>
        </p:spPr>
      </p:pic>
      <p:pic>
        <p:nvPicPr>
          <p:cNvPr id="7" name="図 6">
            <a:extLst>
              <a:ext uri="{FF2B5EF4-FFF2-40B4-BE49-F238E27FC236}">
                <a16:creationId xmlns:a16="http://schemas.microsoft.com/office/drawing/2014/main" xmlns="" id="{E95CBBF9-8FDA-9607-42C5-CC5E4495C65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82821" y="3099778"/>
            <a:ext cx="3203656" cy="3277397"/>
          </a:xfrm>
          <a:prstGeom prst="rect">
            <a:avLst/>
          </a:prstGeom>
        </p:spPr>
      </p:pic>
    </p:spTree>
    <p:extLst>
      <p:ext uri="{BB962C8B-B14F-4D97-AF65-F5344CB8AC3E}">
        <p14:creationId xmlns:p14="http://schemas.microsoft.com/office/powerpoint/2010/main" xmlns="" val="10118004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686</Words>
  <Application>Microsoft Office PowerPoint</Application>
  <PresentationFormat>ユーザー設定</PresentationFormat>
  <Paragraphs>100</Paragraphs>
  <Slides>15</Slides>
  <Notes>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透析とサルコペニア サルコペニアってなんだろう？ </vt:lpstr>
      <vt:lpstr>お品書き</vt:lpstr>
      <vt:lpstr>サルコペニアとは？</vt:lpstr>
      <vt:lpstr>どんな人がサルコペニア?</vt:lpstr>
      <vt:lpstr>難しい話？自分を確認してみましょう①</vt:lpstr>
      <vt:lpstr>難しい話？自分を確認してみましょう②</vt:lpstr>
      <vt:lpstr>難しい話？自分を確認してみましょう③</vt:lpstr>
      <vt:lpstr>どうして透析するとサルコペニアに?①</vt:lpstr>
      <vt:lpstr>どうして透析するとサルコペニアに?②</vt:lpstr>
      <vt:lpstr>透析一回で大体どれくらい消耗するの？</vt:lpstr>
      <vt:lpstr>サルコペニアに負けない体づくりの方法</vt:lpstr>
      <vt:lpstr>補食</vt:lpstr>
      <vt:lpstr>運動について　</vt:lpstr>
      <vt:lpstr>運動について　</vt:lpstr>
      <vt:lpstr>運動について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透析とサルコペニア サルコペニアってなんだろう？ </dc:title>
  <dc:creator>user</dc:creator>
  <cp:lastModifiedBy>清流会</cp:lastModifiedBy>
  <cp:revision>91</cp:revision>
  <cp:lastPrinted>2025-09-15T08:10:19Z</cp:lastPrinted>
  <dcterms:created xsi:type="dcterms:W3CDTF">2025-07-23T05:49:46Z</dcterms:created>
  <dcterms:modified xsi:type="dcterms:W3CDTF">2025-10-01T16:00:44Z</dcterms:modified>
</cp:coreProperties>
</file>